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embeddedFontLst>
    <p:embeddedFont>
      <p:font typeface="Song Myung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font" Target="fonts/SongMyung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88fa95e21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588fa95e21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88fa95e21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588fa95e21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88fa95e21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588fa95e21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88fa95e21_1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588fa95e21_1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88fa95e21_1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588fa95e21_1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88fa95e21_1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588fa95e21_1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88fa95e21_1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588fa95e21_1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88fa95e21_1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588fa95e21_1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88fa95e21_1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588fa95e21_1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88fa95e21_1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588fa95e21_1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72" name="Google Shape;17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88fa95e21_1_3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588fa95e21_1_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88fa95e21_1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588fa95e21_1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80" name="Google Shape;18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90" name="Google Shape;1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14" name="Google Shape;2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30" name="Google Shape;23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47" name="Google Shape;24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93" name="Google Shape;29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17" name="Google Shape;31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8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hyperlink" Target="https://www.indiegogo.com/projects/nybble-world-s-cutest-open-source-robotic-kitten#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Relationship Id="rId4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16.jpg"/><Relationship Id="rId9" Type="http://schemas.openxmlformats.org/officeDocument/2006/relationships/image" Target="../media/image28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Relationship Id="rId7" Type="http://schemas.openxmlformats.org/officeDocument/2006/relationships/image" Target="../media/image30.png"/><Relationship Id="rId8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44.png"/><Relationship Id="rId7" Type="http://schemas.openxmlformats.org/officeDocument/2006/relationships/image" Target="../media/image33.png"/><Relationship Id="rId8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hyperlink" Target="https://www.indiegogo.com/projects/nybble-world-s-cutest-open-source-robotic-kitten#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10" Type="http://schemas.openxmlformats.org/officeDocument/2006/relationships/image" Target="../media/image2.png"/><Relationship Id="rId9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Relationship Id="rId7" Type="http://schemas.openxmlformats.org/officeDocument/2006/relationships/image" Target="../media/image4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41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21.png"/><Relationship Id="rId10" Type="http://schemas.openxmlformats.org/officeDocument/2006/relationships/image" Target="../media/image15.png"/><Relationship Id="rId9" Type="http://schemas.openxmlformats.org/officeDocument/2006/relationships/image" Target="../media/image14.png"/><Relationship Id="rId5" Type="http://schemas.openxmlformats.org/officeDocument/2006/relationships/image" Target="../media/image38.png"/><Relationship Id="rId6" Type="http://schemas.openxmlformats.org/officeDocument/2006/relationships/image" Target="../media/image18.png"/><Relationship Id="rId7" Type="http://schemas.openxmlformats.org/officeDocument/2006/relationships/hyperlink" Target="https://www.indiegogo.com/projects/nybble-world-s-cutest-open-source-robotic-kitten#/" TargetMode="External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205"/>
            <a:ext cx="1576110" cy="138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4">
            <a:alphaModFix/>
          </a:blip>
          <a:srcRect b="0" l="0" r="2123" t="0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9363075" y="63695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ng Myung"/>
              <a:buNone/>
            </a:pPr>
            <a:fld id="{00000000-1234-1234-1234-123412341234}" type="slidenum">
              <a:rPr b="1" lang="ko-KR" sz="14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‹#›</a:t>
            </a:fld>
            <a:endParaRPr b="1" sz="14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-9525" y="1388345"/>
            <a:ext cx="12192000" cy="2095928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3300">
                <a:solidFill>
                  <a:srgbClr val="FFFFFF"/>
                </a:solidFill>
                <a:latin typeface="Song Myung"/>
                <a:ea typeface="Song Myung"/>
                <a:cs typeface="Song Myung"/>
                <a:sym typeface="Song Myung"/>
              </a:rPr>
              <a:t>사용자 행동패턴을 통해 상호작용하는 </a:t>
            </a:r>
            <a:endParaRPr b="1" sz="3300">
              <a:solidFill>
                <a:srgbClr val="FFFFFF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ng Myung"/>
              <a:buNone/>
            </a:pPr>
            <a:r>
              <a:rPr b="1" lang="ko-KR" sz="3300">
                <a:solidFill>
                  <a:srgbClr val="FFFFFF"/>
                </a:solidFill>
                <a:latin typeface="Song Myung"/>
                <a:ea typeface="Song Myung"/>
                <a:cs typeface="Song Myung"/>
                <a:sym typeface="Song Myung"/>
              </a:rPr>
              <a:t>심리치료 고양이 로봇</a:t>
            </a:r>
            <a:endParaRPr i="0" sz="4900" u="none" cap="none" strike="noStrike">
              <a:solidFill>
                <a:srgbClr val="FFFFFF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8908729" y="46737"/>
            <a:ext cx="328327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ng Myung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청년 AI·Big Data 아카데미</a:t>
            </a:r>
            <a:endParaRPr b="0" i="0" sz="2000" u="none" cap="none" strike="noStrik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8964451" y="4818451"/>
            <a:ext cx="3171825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ng Myung"/>
              <a:buNone/>
            </a:pPr>
            <a:r>
              <a:rPr b="1" i="0" lang="ko-KR" sz="2800" u="none" cap="none" strike="noStrik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A반 1조                         </a:t>
            </a:r>
            <a:endParaRPr b="1" i="0" sz="2800" u="none" cap="none" strike="noStrik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1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ng Myung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김원배, 이재윤, 이준영</a:t>
            </a:r>
            <a:endParaRPr b="0" i="0" sz="1800" u="none" cap="none" strike="noStrik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1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ng Myung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연선경, 오가영, 최우혁</a:t>
            </a:r>
            <a:endParaRPr b="1" i="0" sz="2000" u="none" cap="none" strike="noStrik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2040183" y="3719799"/>
            <a:ext cx="8092583" cy="936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ng Myung"/>
              <a:buNone/>
            </a:pPr>
            <a:r>
              <a:rPr lang="ko-KR" sz="4000">
                <a:latin typeface="Song Myung"/>
                <a:ea typeface="Song Myung"/>
                <a:cs typeface="Song Myung"/>
                <a:sym typeface="Song Myung"/>
              </a:rPr>
              <a:t>POSCAT </a:t>
            </a:r>
            <a:r>
              <a:rPr lang="ko-KR" sz="2800">
                <a:latin typeface="Song Myung"/>
                <a:ea typeface="Song Myung"/>
                <a:cs typeface="Song Myung"/>
                <a:sym typeface="Song Myung"/>
              </a:rPr>
              <a:t>(포냥이)</a:t>
            </a:r>
            <a:endParaRPr b="1" i="0" sz="2800" u="none" cap="none" strike="noStrike"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50" y="227075"/>
            <a:ext cx="1430775" cy="13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4"/>
          <p:cNvPicPr preferRelativeResize="0"/>
          <p:nvPr/>
        </p:nvPicPr>
        <p:blipFill rotWithShape="1">
          <a:blip r:embed="rId4">
            <a:alphaModFix/>
          </a:blip>
          <a:srcRect b="0" l="0" r="2123" t="0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336" name="Google Shape;336;p34"/>
          <p:cNvSpPr txBox="1"/>
          <p:nvPr>
            <p:ph idx="12" type="sldNum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ko-KR" sz="14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‹#›</a:t>
            </a:fld>
            <a:endParaRPr b="1" sz="14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37" name="Google Shape;337;p34"/>
          <p:cNvSpPr/>
          <p:nvPr/>
        </p:nvSpPr>
        <p:spPr>
          <a:xfrm>
            <a:off x="-9525" y="1388345"/>
            <a:ext cx="12192000" cy="20958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100">
                <a:solidFill>
                  <a:srgbClr val="FFFFFF"/>
                </a:solidFill>
                <a:latin typeface="Song Myung"/>
                <a:ea typeface="Song Myung"/>
                <a:cs typeface="Song Myung"/>
                <a:sym typeface="Song Myung"/>
              </a:rPr>
              <a:t>깔끔한 마무리를 위한 인공지능 블러 처리 소프트웨어</a:t>
            </a:r>
            <a:endParaRPr sz="4300">
              <a:solidFill>
                <a:srgbClr val="FFFFFF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38" name="Google Shape;338;p34"/>
          <p:cNvSpPr/>
          <p:nvPr/>
        </p:nvSpPr>
        <p:spPr>
          <a:xfrm>
            <a:off x="8908729" y="46737"/>
            <a:ext cx="32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청년 AI·Big Data 아카데미</a:t>
            </a:r>
            <a:endParaRPr sz="20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39" name="Google Shape;339;p34"/>
          <p:cNvSpPr txBox="1"/>
          <p:nvPr/>
        </p:nvSpPr>
        <p:spPr>
          <a:xfrm>
            <a:off x="8964451" y="4818451"/>
            <a:ext cx="31719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A반 1조                         </a:t>
            </a:r>
            <a:endParaRPr b="1" i="0" sz="2000" u="none" cap="none" strike="noStrik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1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김원배, 이재윤</a:t>
            </a:r>
            <a:r>
              <a:rPr b="1" lang="ko-KR" sz="20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, 이준영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  <a:p>
            <a:pPr indent="0" lvl="1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연선경</a:t>
            </a:r>
            <a:r>
              <a:rPr b="1" lang="ko-KR" sz="20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, 오가영, 최우혁</a:t>
            </a:r>
            <a:endParaRPr b="1" i="0" sz="2000" u="none" cap="none" strike="noStrik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40" name="Google Shape;340;p34"/>
          <p:cNvSpPr txBox="1"/>
          <p:nvPr/>
        </p:nvSpPr>
        <p:spPr>
          <a:xfrm>
            <a:off x="3015128" y="4033625"/>
            <a:ext cx="5384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Eternal Sunshine</a:t>
            </a:r>
            <a:endParaRPr b="1" sz="2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 txBox="1"/>
          <p:nvPr>
            <p:ph idx="12" type="sldNum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ko-KR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346" name="Google Shape;346;p35"/>
          <p:cNvSpPr/>
          <p:nvPr/>
        </p:nvSpPr>
        <p:spPr>
          <a:xfrm>
            <a:off x="0" y="-3799"/>
            <a:ext cx="12192000" cy="9276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 목차</a:t>
            </a:r>
            <a:r>
              <a:rPr b="1" lang="ko-KR" sz="18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endParaRPr b="1" sz="1800">
              <a:solidFill>
                <a:srgbClr val="F2F2F2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47" name="Google Shape;347;p35"/>
          <p:cNvSpPr txBox="1"/>
          <p:nvPr/>
        </p:nvSpPr>
        <p:spPr>
          <a:xfrm>
            <a:off x="1406150" y="1687200"/>
            <a:ext cx="4862700" cy="3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7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1. 주제 선정 배경</a:t>
            </a:r>
            <a:endParaRPr sz="27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sz="27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7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2. 적용 기술</a:t>
            </a:r>
            <a:endParaRPr sz="27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sz="27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7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3. 프로젝트 소개</a:t>
            </a:r>
            <a:endParaRPr sz="27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348" name="Google Shape;348;p35"/>
          <p:cNvPicPr preferRelativeResize="0"/>
          <p:nvPr/>
        </p:nvPicPr>
        <p:blipFill rotWithShape="1">
          <a:blip r:embed="rId3">
            <a:alphaModFix/>
          </a:blip>
          <a:srcRect b="0" l="0" r="2123" t="0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>
            <p:ph idx="12" type="sldNum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ko-KR" sz="14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‹#›</a:t>
            </a:fld>
            <a:endParaRPr b="1" sz="14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54" name="Google Shape;354;p36"/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1. 주제 선정 - 현상 파악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355" name="Google Shape;355;p36"/>
          <p:cNvPicPr preferRelativeResize="0"/>
          <p:nvPr/>
        </p:nvPicPr>
        <p:blipFill rotWithShape="1">
          <a:blip r:embed="rId3">
            <a:alphaModFix/>
          </a:blip>
          <a:srcRect b="0" l="0" r="2123" t="30541"/>
          <a:stretch/>
        </p:blipFill>
        <p:spPr>
          <a:xfrm>
            <a:off x="0" y="6433075"/>
            <a:ext cx="2223425" cy="42492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356" name="Google Shape;356;p36"/>
          <p:cNvSpPr/>
          <p:nvPr/>
        </p:nvSpPr>
        <p:spPr>
          <a:xfrm>
            <a:off x="3020194" y="3509864"/>
            <a:ext cx="8848800" cy="518400"/>
          </a:xfrm>
          <a:prstGeom prst="foldedCorner">
            <a:avLst>
              <a:gd fmla="val 16667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YouTube에서 동영상 업로드시 문제생길 초상권 침해를 위함 블러</a:t>
            </a:r>
            <a:endParaRPr sz="1800">
              <a:solidFill>
                <a:srgbClr val="FFFFFF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57" name="Google Shape;357;p36"/>
          <p:cNvSpPr/>
          <p:nvPr/>
        </p:nvSpPr>
        <p:spPr>
          <a:xfrm>
            <a:off x="3020195" y="1175060"/>
            <a:ext cx="8848800" cy="518400"/>
          </a:xfrm>
          <a:prstGeom prst="foldedCorner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헤어진 연인의 모습을 지우고 싶어함과 동시에 장소는 추억하고 싶은 기억</a:t>
            </a:r>
            <a:endParaRPr sz="1800">
              <a:solidFill>
                <a:srgbClr val="FFFFFF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58" name="Google Shape;358;p36"/>
          <p:cNvSpPr txBox="1"/>
          <p:nvPr/>
        </p:nvSpPr>
        <p:spPr>
          <a:xfrm>
            <a:off x="872981" y="1499900"/>
            <a:ext cx="9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000" u="none" cap="none" strike="noStrike">
                <a:solidFill>
                  <a:srgbClr val="000000"/>
                </a:solidFill>
                <a:latin typeface="Song Myung"/>
                <a:ea typeface="Song Myung"/>
                <a:cs typeface="Song Myung"/>
                <a:sym typeface="Song Myung"/>
              </a:rPr>
              <a:t>블러셔</a:t>
            </a:r>
            <a:endParaRPr sz="2000">
              <a:solidFill>
                <a:srgbClr val="000000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59" name="Google Shape;359;p36"/>
          <p:cNvSpPr txBox="1"/>
          <p:nvPr/>
        </p:nvSpPr>
        <p:spPr>
          <a:xfrm>
            <a:off x="3020200" y="1946350"/>
            <a:ext cx="88488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Song Myung"/>
                <a:ea typeface="Song Myung"/>
                <a:cs typeface="Song Myung"/>
                <a:sym typeface="Song Myung"/>
              </a:rPr>
              <a:t>헤어진 연인과 같이 찍은 사진을 버리지 못한 이유 중 하나는 그 사람</a:t>
            </a:r>
            <a:r>
              <a:rPr lang="ko-KR" sz="1800">
                <a:latin typeface="Song Myung"/>
                <a:ea typeface="Song Myung"/>
                <a:cs typeface="Song Myung"/>
                <a:sym typeface="Song Myung"/>
              </a:rPr>
              <a:t>을 </a:t>
            </a:r>
            <a:r>
              <a:rPr lang="ko-KR" sz="1800">
                <a:solidFill>
                  <a:srgbClr val="000000"/>
                </a:solidFill>
                <a:latin typeface="Song Myung"/>
                <a:ea typeface="Song Myung"/>
                <a:cs typeface="Song Myung"/>
                <a:sym typeface="Song Myung"/>
              </a:rPr>
              <a:t>잊지 못해서 일 수도 </a:t>
            </a:r>
            <a:r>
              <a:rPr lang="ko-KR" sz="1800">
                <a:latin typeface="Song Myung"/>
                <a:ea typeface="Song Myung"/>
                <a:cs typeface="Song Myung"/>
                <a:sym typeface="Song Myung"/>
              </a:rPr>
              <a:t>있</a:t>
            </a:r>
            <a:r>
              <a:rPr lang="ko-KR" sz="1800">
                <a:solidFill>
                  <a:srgbClr val="000000"/>
                </a:solidFill>
                <a:latin typeface="Song Myung"/>
                <a:ea typeface="Song Myung"/>
                <a:cs typeface="Song Myung"/>
                <a:sym typeface="Song Myung"/>
              </a:rPr>
              <a:t>지만, 같이 찍은 장소에 대한 추억 때문에 지우지 못한 사람도 있다. </a:t>
            </a:r>
            <a:endParaRPr sz="1800">
              <a:solidFill>
                <a:srgbClr val="000000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Song Myung"/>
                <a:ea typeface="Song Myung"/>
                <a:cs typeface="Song Myung"/>
                <a:sym typeface="Song Myung"/>
              </a:rPr>
              <a:t>블러를 통해 옛 연인의 모습은 지우고, 장소에 대한 추억은 보존 할 수 있다. 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60" name="Google Shape;360;p36"/>
          <p:cNvSpPr txBox="1"/>
          <p:nvPr/>
        </p:nvSpPr>
        <p:spPr>
          <a:xfrm>
            <a:off x="3020199" y="4450525"/>
            <a:ext cx="88488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Song Myung"/>
                <a:ea typeface="Song Myung"/>
                <a:cs typeface="Song Myung"/>
                <a:sym typeface="Song Myung"/>
              </a:rPr>
              <a:t>최근</a:t>
            </a:r>
            <a:r>
              <a:rPr lang="ko-KR" sz="1800">
                <a:solidFill>
                  <a:srgbClr val="000000"/>
                </a:solidFill>
                <a:latin typeface="Song Myung"/>
                <a:ea typeface="Song Myung"/>
                <a:cs typeface="Song Myung"/>
                <a:sym typeface="Song Myung"/>
              </a:rPr>
              <a:t> 동영상을 함부로 올려 다른 사람들의 초상권을 침해하는 행위는 점점 증가하는 추세이</a:t>
            </a:r>
            <a:r>
              <a:rPr lang="ko-KR" sz="1800">
                <a:latin typeface="Song Myung"/>
                <a:ea typeface="Song Myung"/>
                <a:cs typeface="Song Myung"/>
                <a:sym typeface="Song Myung"/>
              </a:rPr>
              <a:t>며, </a:t>
            </a:r>
            <a:r>
              <a:rPr lang="ko-KR" sz="1800">
                <a:solidFill>
                  <a:srgbClr val="000000"/>
                </a:solidFill>
                <a:latin typeface="Song Myung"/>
                <a:ea typeface="Song Myung"/>
                <a:cs typeface="Song Myung"/>
                <a:sym typeface="Song Myung"/>
              </a:rPr>
              <a:t>심할 경우 법적대응까지 이어지</a:t>
            </a:r>
            <a:r>
              <a:rPr lang="ko-KR" sz="1800">
                <a:latin typeface="Song Myung"/>
                <a:ea typeface="Song Myung"/>
                <a:cs typeface="Song Myung"/>
                <a:sym typeface="Song Myung"/>
              </a:rPr>
              <a:t>고</a:t>
            </a:r>
            <a:r>
              <a:rPr lang="ko-KR" sz="1800">
                <a:solidFill>
                  <a:srgbClr val="000000"/>
                </a:solidFill>
                <a:latin typeface="Song Myung"/>
                <a:ea typeface="Song Myung"/>
                <a:cs typeface="Song Myung"/>
                <a:sym typeface="Song Myung"/>
              </a:rPr>
              <a:t> 있다. </a:t>
            </a:r>
            <a:endParaRPr sz="1800">
              <a:solidFill>
                <a:srgbClr val="000000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Song Myung"/>
                <a:ea typeface="Song Myung"/>
                <a:cs typeface="Song Myung"/>
                <a:sym typeface="Song Myung"/>
              </a:rPr>
              <a:t>이러한 문제를 방지하고자 블러를 이용해 초상권 침해</a:t>
            </a:r>
            <a:r>
              <a:rPr lang="ko-KR" sz="1800">
                <a:latin typeface="Song Myung"/>
                <a:ea typeface="Song Myung"/>
                <a:cs typeface="Song Myung"/>
                <a:sym typeface="Song Myung"/>
              </a:rPr>
              <a:t>를</a:t>
            </a:r>
            <a:r>
              <a:rPr lang="ko-KR" sz="1800">
                <a:solidFill>
                  <a:srgbClr val="000000"/>
                </a:solidFill>
                <a:latin typeface="Song Myung"/>
                <a:ea typeface="Song Myung"/>
                <a:cs typeface="Song Myung"/>
                <a:sym typeface="Song Myung"/>
              </a:rPr>
              <a:t> 방지하려고 한다.</a:t>
            </a:r>
            <a:endParaRPr sz="1800">
              <a:solidFill>
                <a:srgbClr val="000000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61" name="Google Shape;361;p36"/>
          <p:cNvSpPr/>
          <p:nvPr/>
        </p:nvSpPr>
        <p:spPr>
          <a:xfrm>
            <a:off x="1976375" y="968425"/>
            <a:ext cx="300300" cy="4872000"/>
          </a:xfrm>
          <a:prstGeom prst="leftBrace">
            <a:avLst>
              <a:gd fmla="val 8333" name="adj1"/>
              <a:gd fmla="val 1541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/>
          <p:nvPr>
            <p:ph idx="12" type="sldNum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ko-KR" sz="14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‹#›</a:t>
            </a:fld>
            <a:endParaRPr b="1" sz="14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67" name="Google Shape;367;p37"/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1. 주제 선정 - 논문, 기술 동향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68" name="Google Shape;368;p37"/>
          <p:cNvSpPr/>
          <p:nvPr/>
        </p:nvSpPr>
        <p:spPr>
          <a:xfrm>
            <a:off x="167450" y="454400"/>
            <a:ext cx="5760000" cy="5196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6666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이전에 비해 용이해진 </a:t>
            </a:r>
            <a:r>
              <a:rPr lang="ko-KR" sz="1800">
                <a:solidFill>
                  <a:srgbClr val="0B5394"/>
                </a:solidFill>
                <a:latin typeface="Song Myung"/>
                <a:ea typeface="Song Myung"/>
                <a:cs typeface="Song Myung"/>
                <a:sym typeface="Song Myung"/>
              </a:rPr>
              <a:t>자연어 처리</a:t>
            </a:r>
            <a:endParaRPr sz="1800">
              <a:solidFill>
                <a:srgbClr val="0B5394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369" name="Google Shape;369;p37"/>
          <p:cNvPicPr preferRelativeResize="0"/>
          <p:nvPr/>
        </p:nvPicPr>
        <p:blipFill rotWithShape="1">
          <a:blip r:embed="rId3">
            <a:alphaModFix/>
          </a:blip>
          <a:srcRect b="0" l="0" r="2123" t="0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370" name="Google Shape;370;p37"/>
          <p:cNvSpPr/>
          <p:nvPr/>
        </p:nvSpPr>
        <p:spPr>
          <a:xfrm>
            <a:off x="6264550" y="454400"/>
            <a:ext cx="5760000" cy="5196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이전에 비해 용이해진 </a:t>
            </a:r>
            <a:r>
              <a:rPr lang="ko-KR" sz="1800">
                <a:solidFill>
                  <a:srgbClr val="0B5394"/>
                </a:solidFill>
                <a:latin typeface="Song Myung"/>
                <a:ea typeface="Song Myung"/>
                <a:cs typeface="Song Myung"/>
                <a:sym typeface="Song Myung"/>
              </a:rPr>
              <a:t>물체 인식</a:t>
            </a:r>
            <a:endParaRPr sz="1800">
              <a:solidFill>
                <a:srgbClr val="0B5394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71" name="Google Shape;371;p37"/>
          <p:cNvSpPr/>
          <p:nvPr/>
        </p:nvSpPr>
        <p:spPr>
          <a:xfrm>
            <a:off x="167450" y="2533950"/>
            <a:ext cx="5760000" cy="10572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4343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66666"/>
                </a:solidFill>
                <a:latin typeface="Song Myung"/>
                <a:ea typeface="Song Myung"/>
                <a:cs typeface="Song Myung"/>
                <a:sym typeface="Song Myung"/>
              </a:rPr>
              <a:t>(영화 Matrix의 설명을 입력하고, 주인공을 물었을 때의 대답)</a:t>
            </a:r>
            <a:endParaRPr>
              <a:solidFill>
                <a:srgbClr val="666666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PyTorch 기반의 라이브러리 Allen, 한국어에 특화된 Clova API 등을 이용하여 기존보다 빠른 속도, 더 높은 정확성 기대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72" name="Google Shape;372;p37"/>
          <p:cNvSpPr/>
          <p:nvPr/>
        </p:nvSpPr>
        <p:spPr>
          <a:xfrm>
            <a:off x="6264550" y="2533700"/>
            <a:ext cx="5760000" cy="10572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4343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66666"/>
                </a:solidFill>
                <a:latin typeface="Song Myung"/>
                <a:ea typeface="Song Myung"/>
                <a:cs typeface="Song Myung"/>
                <a:sym typeface="Song Myung"/>
              </a:rPr>
              <a:t>(최근 많이 사용되고 있는 YOLO)</a:t>
            </a:r>
            <a:endParaRPr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YOLO 모델로 빠른 처리 가능, OpenCV의 Hear Feature-based Cascade Classifiers로 랜드마크 추출 구현 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373" name="Google Shape;37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450" y="1907250"/>
            <a:ext cx="5760000" cy="626688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4" name="Google Shape;37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450" y="974000"/>
            <a:ext cx="5749065" cy="924737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5" name="Google Shape;375;p37"/>
          <p:cNvPicPr preferRelativeResize="0"/>
          <p:nvPr/>
        </p:nvPicPr>
        <p:blipFill rotWithShape="1">
          <a:blip r:embed="rId6">
            <a:alphaModFix/>
          </a:blip>
          <a:srcRect b="50184" l="0" r="0" t="0"/>
          <a:stretch/>
        </p:blipFill>
        <p:spPr>
          <a:xfrm>
            <a:off x="6264550" y="973998"/>
            <a:ext cx="5749076" cy="155995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6" name="Google Shape;37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4675" y="3743550"/>
            <a:ext cx="4859467" cy="27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7"/>
          <p:cNvSpPr/>
          <p:nvPr/>
        </p:nvSpPr>
        <p:spPr>
          <a:xfrm>
            <a:off x="7154150" y="3743350"/>
            <a:ext cx="2743200" cy="2733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Song Myung"/>
                <a:ea typeface="Song Myung"/>
                <a:cs typeface="Song Myung"/>
                <a:sym typeface="Song Myung"/>
              </a:rPr>
              <a:t>Nybble, 기본적인 조작 API 제공  라즈베리파이 기반 IDE 보드 제공</a:t>
            </a:r>
            <a:endParaRPr sz="1500"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Song Myung"/>
                <a:ea typeface="Song Myung"/>
                <a:cs typeface="Song Myung"/>
                <a:sym typeface="Song Myung"/>
              </a:rPr>
              <a:t>제작자와 확인 결과</a:t>
            </a:r>
            <a:r>
              <a:rPr lang="ko-KR" sz="15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 사용 계획 중인 AI 라이브러리 호환 가능</a:t>
            </a:r>
            <a:endParaRPr sz="1500"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378" name="Google Shape;37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94413" y="5841400"/>
            <a:ext cx="4860000" cy="635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8"/>
          <p:cNvSpPr txBox="1"/>
          <p:nvPr>
            <p:ph idx="12" type="sldNum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ko-KR" sz="14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‹#›</a:t>
            </a:fld>
            <a:endParaRPr b="1" sz="14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84" name="Google Shape;384;p38"/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2. 적용 기술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85" name="Google Shape;385;p38"/>
          <p:cNvSpPr/>
          <p:nvPr/>
        </p:nvSpPr>
        <p:spPr>
          <a:xfrm>
            <a:off x="167450" y="683000"/>
            <a:ext cx="11857200" cy="5196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6666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Eternal Sunshine</a:t>
            </a: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 예상 프로세스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386" name="Google Shape;386;p38"/>
          <p:cNvPicPr preferRelativeResize="0"/>
          <p:nvPr/>
        </p:nvPicPr>
        <p:blipFill rotWithShape="1">
          <a:blip r:embed="rId3">
            <a:alphaModFix/>
          </a:blip>
          <a:srcRect b="0" l="0" r="2123" t="0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387" name="Google Shape;387;p38"/>
          <p:cNvSpPr/>
          <p:nvPr/>
        </p:nvSpPr>
        <p:spPr>
          <a:xfrm>
            <a:off x="473314" y="1555725"/>
            <a:ext cx="11245500" cy="45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8"/>
          <p:cNvSpPr/>
          <p:nvPr/>
        </p:nvSpPr>
        <p:spPr>
          <a:xfrm>
            <a:off x="5364700" y="1461838"/>
            <a:ext cx="1462500" cy="469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Song Myung"/>
                <a:ea typeface="Song Myung"/>
                <a:cs typeface="Song Myung"/>
                <a:sym typeface="Song Myung"/>
              </a:rPr>
              <a:t>Eternal Sunshine</a:t>
            </a:r>
            <a:endParaRPr sz="1600"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89" name="Google Shape;389;p38"/>
          <p:cNvSpPr/>
          <p:nvPr/>
        </p:nvSpPr>
        <p:spPr>
          <a:xfrm>
            <a:off x="167350" y="1320225"/>
            <a:ext cx="11857200" cy="49317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9050">
            <a:solidFill>
              <a:srgbClr val="9999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p38"/>
          <p:cNvSpPr txBox="1"/>
          <p:nvPr/>
        </p:nvSpPr>
        <p:spPr>
          <a:xfrm>
            <a:off x="824900" y="2250338"/>
            <a:ext cx="4693800" cy="7164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ng Myung"/>
                <a:ea typeface="Song Myung"/>
                <a:cs typeface="Song Myung"/>
                <a:sym typeface="Song Myung"/>
              </a:rPr>
              <a:t>사진 데이터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91" name="Google Shape;391;p38"/>
          <p:cNvSpPr/>
          <p:nvPr/>
        </p:nvSpPr>
        <p:spPr>
          <a:xfrm rot="5400000">
            <a:off x="7904900" y="713150"/>
            <a:ext cx="2253900" cy="5079600"/>
          </a:xfrm>
          <a:prstGeom prst="wedgeRectCallout">
            <a:avLst>
              <a:gd fmla="val 49372" name="adj1"/>
              <a:gd fmla="val 50188" name="adj2"/>
            </a:avLst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8"/>
          <p:cNvSpPr txBox="1"/>
          <p:nvPr/>
        </p:nvSpPr>
        <p:spPr>
          <a:xfrm>
            <a:off x="824900" y="3536988"/>
            <a:ext cx="4693800" cy="716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ng Myung"/>
                <a:ea typeface="Song Myung"/>
                <a:cs typeface="Song Myung"/>
                <a:sym typeface="Song Myung"/>
              </a:rPr>
              <a:t>OpenCV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93" name="Google Shape;393;p38"/>
          <p:cNvSpPr txBox="1"/>
          <p:nvPr/>
        </p:nvSpPr>
        <p:spPr>
          <a:xfrm>
            <a:off x="6673450" y="4821500"/>
            <a:ext cx="4693800" cy="7164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ng Myung"/>
                <a:ea typeface="Song Myung"/>
                <a:cs typeface="Song Myung"/>
                <a:sym typeface="Song Myung"/>
              </a:rPr>
              <a:t>블러 처리된 사진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94" name="Google Shape;394;p38"/>
          <p:cNvSpPr txBox="1"/>
          <p:nvPr/>
        </p:nvSpPr>
        <p:spPr>
          <a:xfrm>
            <a:off x="6673450" y="2252497"/>
            <a:ext cx="4693800" cy="519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ng Myung"/>
                <a:ea typeface="Song Myung"/>
                <a:cs typeface="Song Myung"/>
                <a:sym typeface="Song Myung"/>
              </a:rPr>
              <a:t>Unsupervised Learning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95" name="Google Shape;395;p38"/>
          <p:cNvSpPr txBox="1"/>
          <p:nvPr/>
        </p:nvSpPr>
        <p:spPr>
          <a:xfrm>
            <a:off x="824900" y="4823638"/>
            <a:ext cx="4693800" cy="7164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ng Myung"/>
                <a:ea typeface="Song Myung"/>
                <a:cs typeface="Song Myung"/>
                <a:sym typeface="Song Myung"/>
              </a:rPr>
              <a:t>타겟 </a:t>
            </a:r>
            <a:r>
              <a:rPr lang="ko-KR">
                <a:latin typeface="Song Myung"/>
                <a:ea typeface="Song Myung"/>
                <a:cs typeface="Song Myung"/>
                <a:sym typeface="Song Myung"/>
              </a:rPr>
              <a:t>사진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96" name="Google Shape;396;p38"/>
          <p:cNvSpPr txBox="1"/>
          <p:nvPr/>
        </p:nvSpPr>
        <p:spPr>
          <a:xfrm>
            <a:off x="6673450" y="2992096"/>
            <a:ext cx="4693800" cy="5196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ng Myung"/>
                <a:ea typeface="Song Myung"/>
                <a:cs typeface="Song Myung"/>
                <a:sym typeface="Song Myung"/>
              </a:rPr>
              <a:t>Multi Class Labelling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cxnSp>
        <p:nvCxnSpPr>
          <p:cNvPr id="397" name="Google Shape;397;p38"/>
          <p:cNvCxnSpPr>
            <a:stCxn id="392" idx="3"/>
            <a:endCxn id="391" idx="2"/>
          </p:cNvCxnSpPr>
          <p:nvPr/>
        </p:nvCxnSpPr>
        <p:spPr>
          <a:xfrm flipH="1" rot="10800000">
            <a:off x="5518700" y="3252888"/>
            <a:ext cx="973500" cy="642300"/>
          </a:xfrm>
          <a:prstGeom prst="bentConnector3">
            <a:avLst>
              <a:gd fmla="val 49502" name="adj1"/>
            </a:avLst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38"/>
          <p:cNvCxnSpPr>
            <a:stCxn id="390" idx="2"/>
            <a:endCxn id="392" idx="0"/>
          </p:cNvCxnSpPr>
          <p:nvPr/>
        </p:nvCxnSpPr>
        <p:spPr>
          <a:xfrm>
            <a:off x="3171800" y="2966738"/>
            <a:ext cx="0" cy="5703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38"/>
          <p:cNvCxnSpPr/>
          <p:nvPr/>
        </p:nvCxnSpPr>
        <p:spPr>
          <a:xfrm>
            <a:off x="3171800" y="4253388"/>
            <a:ext cx="0" cy="5703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38"/>
          <p:cNvCxnSpPr>
            <a:stCxn id="395" idx="3"/>
            <a:endCxn id="393" idx="1"/>
          </p:cNvCxnSpPr>
          <p:nvPr/>
        </p:nvCxnSpPr>
        <p:spPr>
          <a:xfrm flipH="1" rot="10800000">
            <a:off x="5518700" y="5179738"/>
            <a:ext cx="1154700" cy="21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Google Shape;401;p38"/>
          <p:cNvSpPr txBox="1"/>
          <p:nvPr/>
        </p:nvSpPr>
        <p:spPr>
          <a:xfrm>
            <a:off x="6673450" y="3731696"/>
            <a:ext cx="4693800" cy="5196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ng Myung"/>
                <a:ea typeface="Song Myung"/>
                <a:cs typeface="Song Myung"/>
                <a:sym typeface="Song Myung"/>
              </a:rPr>
              <a:t>Blur Filter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cxnSp>
        <p:nvCxnSpPr>
          <p:cNvPr id="402" name="Google Shape;402;p38"/>
          <p:cNvCxnSpPr>
            <a:stCxn id="401" idx="1"/>
            <a:endCxn id="393" idx="1"/>
          </p:cNvCxnSpPr>
          <p:nvPr/>
        </p:nvCxnSpPr>
        <p:spPr>
          <a:xfrm>
            <a:off x="6673450" y="3991496"/>
            <a:ext cx="600" cy="1188300"/>
          </a:xfrm>
          <a:prstGeom prst="bentConnector3">
            <a:avLst>
              <a:gd fmla="val -77941667" name="adj1"/>
            </a:avLst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/>
          <p:nvPr>
            <p:ph idx="12" type="sldNum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ko-KR" sz="14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‹#›</a:t>
            </a:fld>
            <a:endParaRPr b="1" sz="14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08" name="Google Shape;408;p39"/>
          <p:cNvSpPr/>
          <p:nvPr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3. 프로젝트 소개</a:t>
            </a:r>
            <a:endParaRPr b="1" sz="1800">
              <a:solidFill>
                <a:srgbClr val="F2F2F2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409" name="Google Shape;409;p39"/>
          <p:cNvPicPr preferRelativeResize="0"/>
          <p:nvPr/>
        </p:nvPicPr>
        <p:blipFill rotWithShape="1">
          <a:blip r:embed="rId3">
            <a:alphaModFix/>
          </a:blip>
          <a:srcRect b="0" l="0" r="2123" t="0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410" name="Google Shape;410;p39"/>
          <p:cNvSpPr/>
          <p:nvPr/>
        </p:nvSpPr>
        <p:spPr>
          <a:xfrm>
            <a:off x="167450" y="4471725"/>
            <a:ext cx="11846100" cy="1358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highlight>
                  <a:srgbClr val="F3F3F3"/>
                </a:highlight>
                <a:latin typeface="Song Myung"/>
                <a:ea typeface="Song Myung"/>
                <a:cs typeface="Song Myung"/>
                <a:sym typeface="Song Myung"/>
              </a:rPr>
              <a:t>Nybble 조립식 로봇을 기반으로, 입력으로 주어지는 영상의 다른 동물을 따라하는 기능과 (OpenCV 라이브러리를 통해 관절 및 랜드 마크 추적 -&gt; 해당 되는 파츠에 신호) 더불어 Clova API, OpenCV 모델을 사용한 </a:t>
            </a:r>
            <a:r>
              <a:rPr lang="ko-KR" sz="1600">
                <a:solidFill>
                  <a:srgbClr val="A61C00"/>
                </a:solidFill>
                <a:highlight>
                  <a:srgbClr val="F3F3F3"/>
                </a:highlight>
                <a:latin typeface="Song Myung"/>
                <a:ea typeface="Song Myung"/>
                <a:cs typeface="Song Myung"/>
                <a:sym typeface="Song Myung"/>
              </a:rPr>
              <a:t>자연어 처리</a:t>
            </a:r>
            <a:r>
              <a:rPr lang="ko-KR" sz="1600">
                <a:highlight>
                  <a:srgbClr val="F3F3F3"/>
                </a:highlight>
                <a:latin typeface="Song Myung"/>
                <a:ea typeface="Song Myung"/>
                <a:cs typeface="Song Myung"/>
                <a:sym typeface="Song Myung"/>
              </a:rPr>
              <a:t>, </a:t>
            </a:r>
            <a:r>
              <a:rPr lang="ko-KR" sz="1600">
                <a:solidFill>
                  <a:srgbClr val="A61C00"/>
                </a:solidFill>
                <a:highlight>
                  <a:srgbClr val="F3F3F3"/>
                </a:highlight>
                <a:latin typeface="Song Myung"/>
                <a:ea typeface="Song Myung"/>
                <a:cs typeface="Song Myung"/>
                <a:sym typeface="Song Myung"/>
              </a:rPr>
              <a:t>사물 인식</a:t>
            </a:r>
            <a:r>
              <a:rPr lang="ko-KR" sz="1600">
                <a:highlight>
                  <a:srgbClr val="F3F3F3"/>
                </a:highlight>
                <a:latin typeface="Song Myung"/>
                <a:ea typeface="Song Myung"/>
                <a:cs typeface="Song Myung"/>
                <a:sym typeface="Song Myung"/>
              </a:rPr>
              <a:t>을 구현하고, 시간적으로 더 여유가 있다면 기존 제품에 이미 구현되어 있는 걷기를 강화 학습을 기반으로 재학습한 걷기로 교체 예정</a:t>
            </a:r>
            <a:endParaRPr sz="1600">
              <a:highlight>
                <a:srgbClr val="F3F3F3"/>
              </a:highlight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3F3F3"/>
              </a:highlight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highlight>
                  <a:srgbClr val="F3F3F3"/>
                </a:highlight>
                <a:latin typeface="Song Myung"/>
                <a:ea typeface="Song Myung"/>
                <a:cs typeface="Song Myung"/>
                <a:sym typeface="Song Myung"/>
              </a:rPr>
              <a:t>단순히 AI 스피커가 아닌 동물의 형태를 띄고, 스스로 움직이면서 주인이 쓰러져있으면 응급차를 부르는 등 좀 더 적극적이고, 친밀한 대상으로서 발돋움하는 AI 객체라는 특이성</a:t>
            </a:r>
            <a:endParaRPr sz="1600">
              <a:highlight>
                <a:srgbClr val="F3F3F3"/>
              </a:highlight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688" y="512400"/>
            <a:ext cx="5355896" cy="38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3583" y="1653862"/>
            <a:ext cx="122872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051" y="2109969"/>
            <a:ext cx="2375963" cy="6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9"/>
          <p:cNvSpPr txBox="1"/>
          <p:nvPr/>
        </p:nvSpPr>
        <p:spPr>
          <a:xfrm>
            <a:off x="167450" y="5830125"/>
            <a:ext cx="92394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7"/>
              </a:rPr>
              <a:t>https://www.indiegogo.com/projects/nybble-world-s-cutest-open-source-robotic-kitten#/</a:t>
            </a:r>
            <a:endParaRPr sz="1100">
              <a:solidFill>
                <a:srgbClr val="999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0"/>
          <p:cNvPicPr preferRelativeResize="0"/>
          <p:nvPr/>
        </p:nvPicPr>
        <p:blipFill rotWithShape="1">
          <a:blip r:embed="rId3">
            <a:alphaModFix/>
          </a:blip>
          <a:srcRect b="0" l="0" r="2123" t="0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420" name="Google Shape;420;p40"/>
          <p:cNvSpPr txBox="1"/>
          <p:nvPr>
            <p:ph idx="12" type="sldNum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ko-KR" sz="14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‹#›</a:t>
            </a:fld>
            <a:endParaRPr b="1" sz="14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21" name="Google Shape;421;p40"/>
          <p:cNvSpPr/>
          <p:nvPr/>
        </p:nvSpPr>
        <p:spPr>
          <a:xfrm>
            <a:off x="-9525" y="1388345"/>
            <a:ext cx="12192000" cy="20958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rPr>
              <a:t>내가 정하는 인공지능의 목소리</a:t>
            </a:r>
            <a:endParaRPr b="1" i="0" sz="4000" u="none" cap="none" strike="noStrike">
              <a:solidFill>
                <a:schemeClr val="lt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22" name="Google Shape;422;p40"/>
          <p:cNvSpPr/>
          <p:nvPr/>
        </p:nvSpPr>
        <p:spPr>
          <a:xfrm>
            <a:off x="8908729" y="46737"/>
            <a:ext cx="32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청년 AI·Big Data 아카데미</a:t>
            </a:r>
            <a:endParaRPr sz="20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23" name="Google Shape;423;p40"/>
          <p:cNvSpPr txBox="1"/>
          <p:nvPr/>
        </p:nvSpPr>
        <p:spPr>
          <a:xfrm>
            <a:off x="8964451" y="4818451"/>
            <a:ext cx="31719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A반 1조                         </a:t>
            </a:r>
            <a:endParaRPr b="1" i="0" sz="2000" u="none" cap="none" strike="noStrik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1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김원배, 이재윤</a:t>
            </a:r>
            <a:r>
              <a:rPr b="1" lang="ko-KR" sz="20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, 이준영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  <a:p>
            <a:pPr indent="0" lvl="1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연선경</a:t>
            </a:r>
            <a:r>
              <a:rPr b="1" lang="ko-KR" sz="20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, 오가영, 최우혁</a:t>
            </a:r>
            <a:endParaRPr b="1" i="0" sz="2000" u="none" cap="none" strike="noStrik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24" name="Google Shape;424;p40"/>
          <p:cNvSpPr txBox="1"/>
          <p:nvPr/>
        </p:nvSpPr>
        <p:spPr>
          <a:xfrm>
            <a:off x="3015128" y="4033625"/>
            <a:ext cx="5384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IYOU</a:t>
            </a:r>
            <a:endParaRPr b="1" sz="2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425" name="Google Shape;42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525" y="446925"/>
            <a:ext cx="941425" cy="9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"/>
          <p:cNvSpPr txBox="1"/>
          <p:nvPr>
            <p:ph idx="12" type="sldNum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ko-KR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431" name="Google Shape;431;p41"/>
          <p:cNvSpPr/>
          <p:nvPr/>
        </p:nvSpPr>
        <p:spPr>
          <a:xfrm>
            <a:off x="0" y="-3799"/>
            <a:ext cx="12192000" cy="9276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 목차</a:t>
            </a:r>
            <a:r>
              <a:rPr b="1" lang="ko-KR" sz="18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endParaRPr b="1" sz="1800">
              <a:solidFill>
                <a:srgbClr val="F2F2F2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32" name="Google Shape;432;p41"/>
          <p:cNvSpPr txBox="1"/>
          <p:nvPr/>
        </p:nvSpPr>
        <p:spPr>
          <a:xfrm>
            <a:off x="1406150" y="1687200"/>
            <a:ext cx="4862700" cy="3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ong Myung"/>
              <a:buAutoNum type="arabicPeriod"/>
            </a:pPr>
            <a:r>
              <a:rPr lang="ko-KR" sz="27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주제 선정</a:t>
            </a:r>
            <a:endParaRPr sz="27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sz="27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-3619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ong Myung"/>
              <a:buAutoNum type="arabicPeriod"/>
            </a:pPr>
            <a:r>
              <a:rPr lang="ko-KR" sz="27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적용 기술</a:t>
            </a:r>
            <a:endParaRPr sz="27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sz="27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-3619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ong Myung"/>
              <a:buAutoNum type="arabicPeriod"/>
            </a:pPr>
            <a:r>
              <a:rPr lang="ko-KR" sz="27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프로젝트 소개</a:t>
            </a:r>
            <a:endParaRPr sz="27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E06666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433" name="Google Shape;433;p41"/>
          <p:cNvPicPr preferRelativeResize="0"/>
          <p:nvPr/>
        </p:nvPicPr>
        <p:blipFill rotWithShape="1">
          <a:blip r:embed="rId3">
            <a:alphaModFix/>
          </a:blip>
          <a:srcRect b="0" l="0" r="2123" t="0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628" y="2588737"/>
            <a:ext cx="3536750" cy="24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2"/>
          <p:cNvSpPr txBox="1"/>
          <p:nvPr>
            <p:ph idx="12" type="sldNum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ko-KR" sz="14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‹#›</a:t>
            </a:fld>
            <a:endParaRPr b="1" sz="14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40" name="Google Shape;440;p42"/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1. 주제 선정 - 현상 파악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41" name="Google Shape;441;p42"/>
          <p:cNvSpPr/>
          <p:nvPr/>
        </p:nvSpPr>
        <p:spPr>
          <a:xfrm>
            <a:off x="167450" y="683000"/>
            <a:ext cx="3953100" cy="5196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6666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외로움과 현대인의 라이프스타일에 부합하지 않는 반려 동물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442" name="Google Shape;442;p42"/>
          <p:cNvPicPr preferRelativeResize="0"/>
          <p:nvPr/>
        </p:nvPicPr>
        <p:blipFill rotWithShape="1">
          <a:blip r:embed="rId4">
            <a:alphaModFix/>
          </a:blip>
          <a:srcRect b="0" l="0" r="2123" t="15067"/>
          <a:stretch/>
        </p:blipFill>
        <p:spPr>
          <a:xfrm>
            <a:off x="0" y="6338400"/>
            <a:ext cx="2223425" cy="519600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443" name="Google Shape;443;p42"/>
          <p:cNvSpPr/>
          <p:nvPr/>
        </p:nvSpPr>
        <p:spPr>
          <a:xfrm>
            <a:off x="8071275" y="683000"/>
            <a:ext cx="3953400" cy="6381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6666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스피커 등 인공지능에 대한 수요의 증가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444" name="Google Shape;44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450" y="3936524"/>
            <a:ext cx="3953276" cy="107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450" y="5011274"/>
            <a:ext cx="3953275" cy="100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2"/>
          <p:cNvPicPr preferRelativeResize="0"/>
          <p:nvPr/>
        </p:nvPicPr>
        <p:blipFill rotWithShape="1">
          <a:blip r:embed="rId7">
            <a:alphaModFix/>
          </a:blip>
          <a:srcRect b="0" l="0" r="0" t="46581"/>
          <a:stretch/>
        </p:blipFill>
        <p:spPr>
          <a:xfrm>
            <a:off x="167450" y="1415746"/>
            <a:ext cx="3953273" cy="23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71275" y="1582946"/>
            <a:ext cx="3953276" cy="443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96025" y="1778363"/>
            <a:ext cx="1105050" cy="9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3"/>
          <p:cNvSpPr txBox="1"/>
          <p:nvPr>
            <p:ph idx="12" type="sldNum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ko-KR" sz="14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‹#›</a:t>
            </a:fld>
            <a:endParaRPr b="1" sz="14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54" name="Google Shape;454;p43"/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1. 주제 선정 - 논문, 기술 동향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55" name="Google Shape;455;p43"/>
          <p:cNvSpPr/>
          <p:nvPr/>
        </p:nvSpPr>
        <p:spPr>
          <a:xfrm>
            <a:off x="167450" y="454400"/>
            <a:ext cx="5760000" cy="5196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6666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이전에 비해 용이해진 </a:t>
            </a:r>
            <a:r>
              <a:rPr lang="ko-KR" sz="1800">
                <a:solidFill>
                  <a:srgbClr val="0B5394"/>
                </a:solidFill>
                <a:latin typeface="Song Myung"/>
                <a:ea typeface="Song Myung"/>
                <a:cs typeface="Song Myung"/>
                <a:sym typeface="Song Myung"/>
              </a:rPr>
              <a:t>자연어 처리</a:t>
            </a:r>
            <a:endParaRPr sz="1800">
              <a:solidFill>
                <a:srgbClr val="0B5394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456" name="Google Shape;456;p43"/>
          <p:cNvPicPr preferRelativeResize="0"/>
          <p:nvPr/>
        </p:nvPicPr>
        <p:blipFill rotWithShape="1">
          <a:blip r:embed="rId3">
            <a:alphaModFix/>
          </a:blip>
          <a:srcRect b="0" l="0" r="2123" t="0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457" name="Google Shape;457;p43"/>
          <p:cNvSpPr/>
          <p:nvPr/>
        </p:nvSpPr>
        <p:spPr>
          <a:xfrm>
            <a:off x="6264550" y="454400"/>
            <a:ext cx="5760000" cy="5196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Opensource Deep-voice-synthesis 라이브러리 Merlin</a:t>
            </a:r>
            <a:endParaRPr sz="1800">
              <a:solidFill>
                <a:srgbClr val="0B5394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58" name="Google Shape;458;p43"/>
          <p:cNvSpPr/>
          <p:nvPr/>
        </p:nvSpPr>
        <p:spPr>
          <a:xfrm>
            <a:off x="167450" y="2533950"/>
            <a:ext cx="5760000" cy="10572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4343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66666"/>
                </a:solidFill>
                <a:latin typeface="Song Myung"/>
                <a:ea typeface="Song Myung"/>
                <a:cs typeface="Song Myung"/>
                <a:sym typeface="Song Myung"/>
              </a:rPr>
              <a:t>(영화 Matrix의 설명을 입력하고, 주인공을 물었을 때의 대답)</a:t>
            </a:r>
            <a:endParaRPr>
              <a:solidFill>
                <a:srgbClr val="666666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PyTorch 기반의 라이브러리 Allen, 한국어에 특화된 Clova API 등을 이용하여 기존보다 빠른 속도, 더 높은 정확성 기대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59" name="Google Shape;459;p43"/>
          <p:cNvSpPr/>
          <p:nvPr/>
        </p:nvSpPr>
        <p:spPr>
          <a:xfrm>
            <a:off x="6264550" y="2533700"/>
            <a:ext cx="5760000" cy="10572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4343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66666"/>
                </a:solidFill>
                <a:latin typeface="Song Myung"/>
                <a:ea typeface="Song Myung"/>
                <a:cs typeface="Song Myung"/>
                <a:sym typeface="Song Myung"/>
              </a:rPr>
              <a:t>(Github에 opensource로 공개되어있는 음성 합성 라이브러리 Merlin)</a:t>
            </a:r>
            <a:endParaRPr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YOLO 모델로 빠른 처리 가능, OpenCV의 Hear Feature-based Cascade Classifiers로 랜드마크 추출 구현 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460" name="Google Shape;46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450" y="1907250"/>
            <a:ext cx="5760000" cy="626688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1" name="Google Shape;46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450" y="974000"/>
            <a:ext cx="5749065" cy="924737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2" name="Google Shape;46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4675" y="3743550"/>
            <a:ext cx="4859467" cy="27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3"/>
          <p:cNvSpPr/>
          <p:nvPr/>
        </p:nvSpPr>
        <p:spPr>
          <a:xfrm>
            <a:off x="7154150" y="3743350"/>
            <a:ext cx="2743200" cy="2733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Song Myung"/>
                <a:ea typeface="Song Myung"/>
                <a:cs typeface="Song Myung"/>
                <a:sym typeface="Song Myung"/>
              </a:rPr>
              <a:t>Nybble, 기본적인 조작 API 제공  라즈베리파이 기반 IDE 보드 제공</a:t>
            </a:r>
            <a:endParaRPr sz="1500"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Song Myung"/>
                <a:ea typeface="Song Myung"/>
                <a:cs typeface="Song Myung"/>
                <a:sym typeface="Song Myung"/>
              </a:rPr>
              <a:t>제작자와 확인 결과</a:t>
            </a:r>
            <a:r>
              <a:rPr lang="ko-KR" sz="15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 사용 계획 중인 AI 라이브러리 호환 가능</a:t>
            </a:r>
            <a:endParaRPr sz="1500"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464" name="Google Shape;46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4413" y="5841400"/>
            <a:ext cx="4860000" cy="635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4550" y="974000"/>
            <a:ext cx="5759999" cy="1559700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9363075" y="63695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b="1" lang="ko-KR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0" y="-3799"/>
            <a:ext cx="12192000" cy="927723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Song Myung"/>
              <a:buNone/>
            </a:pPr>
            <a:r>
              <a:rPr b="1" i="0" lang="ko-KR" sz="3200" u="none" cap="none" strike="noStrike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 목차</a:t>
            </a:r>
            <a:r>
              <a:rPr b="1" i="0" lang="ko-KR" sz="1800" u="none" cap="none" strike="noStrike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endParaRPr b="1" i="0" sz="1800" u="none" cap="none" strike="noStrike">
              <a:solidFill>
                <a:srgbClr val="F2F2F2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1406150" y="1687200"/>
            <a:ext cx="4862700" cy="3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00" u="none" cap="none" strike="noStrik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1. 주제 선정 배경</a:t>
            </a:r>
            <a:endParaRPr b="0" i="0" sz="2700" u="none" cap="none" strike="noStrik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00" u="none" cap="none" strike="noStrik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2. 적용 기술</a:t>
            </a:r>
            <a:endParaRPr b="0" i="0" sz="2700" u="none" cap="none" strike="noStrik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00" u="none" cap="none" strike="noStrike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3. 프로젝트 소개</a:t>
            </a:r>
            <a:endParaRPr b="0" i="0" sz="2700" u="none" cap="none" strike="noStrike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-1714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700"/>
              <a:buFont typeface="Song Myung"/>
              <a:buNone/>
            </a:pPr>
            <a:r>
              <a:t/>
            </a:r>
            <a:endParaRPr b="0" i="0" sz="2700" u="none" cap="none" strike="noStrike">
              <a:solidFill>
                <a:srgbClr val="E06666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rgbClr val="E06666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 rotWithShape="1">
          <a:blip r:embed="rId3">
            <a:alphaModFix/>
          </a:blip>
          <a:srcRect b="0" l="0" r="2123" t="0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"/>
          <p:cNvSpPr txBox="1"/>
          <p:nvPr>
            <p:ph idx="12" type="sldNum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ko-KR" sz="14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‹#›</a:t>
            </a:fld>
            <a:endParaRPr b="1" sz="14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71" name="Google Shape;471;p44"/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2. 적용 기술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72" name="Google Shape;472;p44"/>
          <p:cNvSpPr/>
          <p:nvPr/>
        </p:nvSpPr>
        <p:spPr>
          <a:xfrm>
            <a:off x="167450" y="683000"/>
            <a:ext cx="11857200" cy="5196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6666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IYOU</a:t>
            </a: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 예상 프로세스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473" name="Google Shape;473;p44"/>
          <p:cNvPicPr preferRelativeResize="0"/>
          <p:nvPr/>
        </p:nvPicPr>
        <p:blipFill rotWithShape="1">
          <a:blip r:embed="rId3">
            <a:alphaModFix/>
          </a:blip>
          <a:srcRect b="0" l="0" r="2123" t="0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474" name="Google Shape;474;p44"/>
          <p:cNvSpPr/>
          <p:nvPr/>
        </p:nvSpPr>
        <p:spPr>
          <a:xfrm>
            <a:off x="473314" y="1555725"/>
            <a:ext cx="11245500" cy="45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4"/>
          <p:cNvSpPr/>
          <p:nvPr/>
        </p:nvSpPr>
        <p:spPr>
          <a:xfrm>
            <a:off x="5364700" y="1461838"/>
            <a:ext cx="1462500" cy="469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Song Myung"/>
                <a:ea typeface="Song Myung"/>
                <a:cs typeface="Song Myung"/>
                <a:sym typeface="Song Myung"/>
              </a:rPr>
              <a:t>IYOU</a:t>
            </a:r>
            <a:endParaRPr sz="1600"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76" name="Google Shape;476;p44"/>
          <p:cNvSpPr/>
          <p:nvPr/>
        </p:nvSpPr>
        <p:spPr>
          <a:xfrm>
            <a:off x="167350" y="1320225"/>
            <a:ext cx="11857200" cy="49317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9050">
            <a:solidFill>
              <a:srgbClr val="9999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44"/>
          <p:cNvSpPr txBox="1"/>
          <p:nvPr/>
        </p:nvSpPr>
        <p:spPr>
          <a:xfrm>
            <a:off x="824900" y="2250338"/>
            <a:ext cx="4693800" cy="7164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ng Myung"/>
                <a:ea typeface="Song Myung"/>
                <a:cs typeface="Song Myung"/>
                <a:sym typeface="Song Myung"/>
              </a:rPr>
              <a:t>Audio In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78" name="Google Shape;478;p44"/>
          <p:cNvSpPr/>
          <p:nvPr/>
        </p:nvSpPr>
        <p:spPr>
          <a:xfrm rot="5400000">
            <a:off x="8281550" y="336500"/>
            <a:ext cx="1500600" cy="5079600"/>
          </a:xfrm>
          <a:prstGeom prst="wedgeRectCallout">
            <a:avLst>
              <a:gd fmla="val 49372" name="adj1"/>
              <a:gd fmla="val 50188" name="adj2"/>
            </a:avLst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4"/>
          <p:cNvSpPr txBox="1"/>
          <p:nvPr/>
        </p:nvSpPr>
        <p:spPr>
          <a:xfrm>
            <a:off x="824900" y="3536988"/>
            <a:ext cx="4693800" cy="716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ng Myung"/>
                <a:ea typeface="Song Myung"/>
                <a:cs typeface="Song Myung"/>
                <a:sym typeface="Song Myung"/>
              </a:rPr>
              <a:t>PyTorch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80" name="Google Shape;480;p44"/>
          <p:cNvSpPr txBox="1"/>
          <p:nvPr/>
        </p:nvSpPr>
        <p:spPr>
          <a:xfrm>
            <a:off x="6673450" y="4821500"/>
            <a:ext cx="4693800" cy="7164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ng Myung"/>
                <a:ea typeface="Song Myung"/>
                <a:cs typeface="Song Myung"/>
                <a:sym typeface="Song Myung"/>
              </a:rPr>
              <a:t>합성된 목소리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81" name="Google Shape;481;p44"/>
          <p:cNvSpPr txBox="1"/>
          <p:nvPr/>
        </p:nvSpPr>
        <p:spPr>
          <a:xfrm>
            <a:off x="6673450" y="2252497"/>
            <a:ext cx="4693800" cy="519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ng Myung"/>
                <a:ea typeface="Song Myung"/>
                <a:cs typeface="Song Myung"/>
                <a:sym typeface="Song Myung"/>
              </a:rPr>
              <a:t>Voice Recognition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82" name="Google Shape;482;p44"/>
          <p:cNvSpPr txBox="1"/>
          <p:nvPr/>
        </p:nvSpPr>
        <p:spPr>
          <a:xfrm>
            <a:off x="824900" y="4823638"/>
            <a:ext cx="4693800" cy="7164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ng Myung"/>
                <a:ea typeface="Song Myung"/>
                <a:cs typeface="Song Myung"/>
                <a:sym typeface="Song Myung"/>
              </a:rPr>
              <a:t>Audio In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83" name="Google Shape;483;p44"/>
          <p:cNvSpPr txBox="1"/>
          <p:nvPr/>
        </p:nvSpPr>
        <p:spPr>
          <a:xfrm>
            <a:off x="6673450" y="2992096"/>
            <a:ext cx="4693800" cy="5196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ng Myung"/>
                <a:ea typeface="Song Myung"/>
                <a:cs typeface="Song Myung"/>
                <a:sym typeface="Song Myung"/>
              </a:rPr>
              <a:t>Speech-to-Text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84" name="Google Shape;484;p44"/>
          <p:cNvSpPr/>
          <p:nvPr/>
        </p:nvSpPr>
        <p:spPr>
          <a:xfrm rot="5400000">
            <a:off x="8674250" y="1626800"/>
            <a:ext cx="715200" cy="5079600"/>
          </a:xfrm>
          <a:prstGeom prst="wedgeRectCallout">
            <a:avLst>
              <a:gd fmla="val 49372" name="adj1"/>
              <a:gd fmla="val 50188" name="adj2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5" name="Google Shape;485;p44"/>
          <p:cNvCxnSpPr>
            <a:stCxn id="479" idx="3"/>
            <a:endCxn id="481" idx="1"/>
          </p:cNvCxnSpPr>
          <p:nvPr/>
        </p:nvCxnSpPr>
        <p:spPr>
          <a:xfrm flipH="1" rot="10800000">
            <a:off x="5518700" y="2512188"/>
            <a:ext cx="1154700" cy="13830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44"/>
          <p:cNvCxnSpPr>
            <a:stCxn id="477" idx="2"/>
            <a:endCxn id="479" idx="0"/>
          </p:cNvCxnSpPr>
          <p:nvPr/>
        </p:nvCxnSpPr>
        <p:spPr>
          <a:xfrm>
            <a:off x="3171800" y="2966738"/>
            <a:ext cx="0" cy="5703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7" name="Google Shape;487;p44"/>
          <p:cNvSpPr txBox="1"/>
          <p:nvPr/>
        </p:nvSpPr>
        <p:spPr>
          <a:xfrm>
            <a:off x="6673450" y="3906796"/>
            <a:ext cx="4693800" cy="5196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ng Myung"/>
                <a:ea typeface="Song Myung"/>
                <a:cs typeface="Song Myung"/>
                <a:sym typeface="Song Myung"/>
              </a:rPr>
              <a:t>Speech Generator (Merlin)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cxnSp>
        <p:nvCxnSpPr>
          <p:cNvPr id="488" name="Google Shape;488;p44"/>
          <p:cNvCxnSpPr>
            <a:stCxn id="487" idx="1"/>
            <a:endCxn id="480" idx="1"/>
          </p:cNvCxnSpPr>
          <p:nvPr/>
        </p:nvCxnSpPr>
        <p:spPr>
          <a:xfrm>
            <a:off x="6673450" y="4166596"/>
            <a:ext cx="600" cy="1013100"/>
          </a:xfrm>
          <a:prstGeom prst="bentConnector3">
            <a:avLst>
              <a:gd fmla="val -39687500" name="adj1"/>
            </a:avLst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44"/>
          <p:cNvCxnSpPr>
            <a:endCxn id="487" idx="1"/>
          </p:cNvCxnSpPr>
          <p:nvPr/>
        </p:nvCxnSpPr>
        <p:spPr>
          <a:xfrm flipH="1" rot="10800000">
            <a:off x="5518750" y="4166596"/>
            <a:ext cx="1154700" cy="1015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44"/>
          <p:cNvCxnSpPr>
            <a:endCxn id="483" idx="0"/>
          </p:cNvCxnSpPr>
          <p:nvPr/>
        </p:nvCxnSpPr>
        <p:spPr>
          <a:xfrm>
            <a:off x="9020350" y="2772196"/>
            <a:ext cx="0" cy="2199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5"/>
          <p:cNvSpPr txBox="1"/>
          <p:nvPr>
            <p:ph idx="12" type="sldNum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ko-KR" sz="14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‹#›</a:t>
            </a:fld>
            <a:endParaRPr b="1" sz="14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96" name="Google Shape;496;p45"/>
          <p:cNvSpPr/>
          <p:nvPr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3. 프로젝트 소개</a:t>
            </a:r>
            <a:endParaRPr b="1" sz="1800">
              <a:solidFill>
                <a:srgbClr val="F2F2F2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497" name="Google Shape;497;p45"/>
          <p:cNvPicPr preferRelativeResize="0"/>
          <p:nvPr/>
        </p:nvPicPr>
        <p:blipFill rotWithShape="1">
          <a:blip r:embed="rId3">
            <a:alphaModFix/>
          </a:blip>
          <a:srcRect b="0" l="0" r="2123" t="0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498" name="Google Shape;498;p45"/>
          <p:cNvSpPr/>
          <p:nvPr/>
        </p:nvSpPr>
        <p:spPr>
          <a:xfrm>
            <a:off x="167450" y="4471725"/>
            <a:ext cx="11846100" cy="1358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highlight>
                  <a:srgbClr val="F3F3F3"/>
                </a:highlight>
                <a:latin typeface="Song Myung"/>
                <a:ea typeface="Song Myung"/>
                <a:cs typeface="Song Myung"/>
                <a:sym typeface="Song Myung"/>
              </a:rPr>
              <a:t>Nybble 조립식 로봇을 기반으로, 입력으로 주어지는 영상의 다른 동물을 따라하는 기능과 (OpenCV 라이브러리를 통해 관절 및 랜드 마크 추적 -&gt; 해당 되는 파츠에 신호) 더불어 Clova API, OpenCV 모델을 사용한 </a:t>
            </a:r>
            <a:r>
              <a:rPr lang="ko-KR" sz="1600">
                <a:solidFill>
                  <a:srgbClr val="A61C00"/>
                </a:solidFill>
                <a:highlight>
                  <a:srgbClr val="F3F3F3"/>
                </a:highlight>
                <a:latin typeface="Song Myung"/>
                <a:ea typeface="Song Myung"/>
                <a:cs typeface="Song Myung"/>
                <a:sym typeface="Song Myung"/>
              </a:rPr>
              <a:t>자연어 처리</a:t>
            </a:r>
            <a:r>
              <a:rPr lang="ko-KR" sz="1600">
                <a:highlight>
                  <a:srgbClr val="F3F3F3"/>
                </a:highlight>
                <a:latin typeface="Song Myung"/>
                <a:ea typeface="Song Myung"/>
                <a:cs typeface="Song Myung"/>
                <a:sym typeface="Song Myung"/>
              </a:rPr>
              <a:t>, </a:t>
            </a:r>
            <a:r>
              <a:rPr lang="ko-KR" sz="1600">
                <a:solidFill>
                  <a:srgbClr val="A61C00"/>
                </a:solidFill>
                <a:highlight>
                  <a:srgbClr val="F3F3F3"/>
                </a:highlight>
                <a:latin typeface="Song Myung"/>
                <a:ea typeface="Song Myung"/>
                <a:cs typeface="Song Myung"/>
                <a:sym typeface="Song Myung"/>
              </a:rPr>
              <a:t>사물 인식</a:t>
            </a:r>
            <a:r>
              <a:rPr lang="ko-KR" sz="1600">
                <a:highlight>
                  <a:srgbClr val="F3F3F3"/>
                </a:highlight>
                <a:latin typeface="Song Myung"/>
                <a:ea typeface="Song Myung"/>
                <a:cs typeface="Song Myung"/>
                <a:sym typeface="Song Myung"/>
              </a:rPr>
              <a:t>을 구현하고, 시간적으로 더 여유가 있다면 기존 제품에 이미 구현되어 있는 걷기를 강화 학습을 기반으로 재학습한 걷기로 교체 예정</a:t>
            </a:r>
            <a:endParaRPr sz="1600">
              <a:highlight>
                <a:srgbClr val="F3F3F3"/>
              </a:highlight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3F3F3"/>
              </a:highlight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highlight>
                  <a:srgbClr val="F3F3F3"/>
                </a:highlight>
                <a:latin typeface="Song Myung"/>
                <a:ea typeface="Song Myung"/>
                <a:cs typeface="Song Myung"/>
                <a:sym typeface="Song Myung"/>
              </a:rPr>
              <a:t>단순히 AI 스피커가 아닌 동물의 형태를 띄고, 스스로 움직이면서 주인이 쓰러져있으면 응급차를 부르는 등 좀 더 적극적이고, 친밀한 대상으로서 발돋움하는 AI 객체라는 특이성</a:t>
            </a:r>
            <a:endParaRPr sz="1600">
              <a:highlight>
                <a:srgbClr val="F3F3F3"/>
              </a:highlight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499" name="Google Shape;49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688" y="512400"/>
            <a:ext cx="5355896" cy="38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3583" y="1653862"/>
            <a:ext cx="122872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051" y="2109969"/>
            <a:ext cx="2375963" cy="6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5"/>
          <p:cNvSpPr txBox="1"/>
          <p:nvPr/>
        </p:nvSpPr>
        <p:spPr>
          <a:xfrm>
            <a:off x="167450" y="5830125"/>
            <a:ext cx="92394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7"/>
              </a:rPr>
              <a:t>https://www.indiegogo.com/projects/nybble-world-s-cutest-open-source-robotic-kitten#/</a:t>
            </a:r>
            <a:endParaRPr sz="1100">
              <a:solidFill>
                <a:srgbClr val="999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9363075" y="63695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b="1" lang="ko-KR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0" y="-3799"/>
            <a:ext cx="12192000" cy="927723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Song Myung"/>
              <a:buNone/>
            </a:pPr>
            <a:r>
              <a:rPr b="1" lang="ko-KR" sz="32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주제 선정 배경</a:t>
            </a:r>
            <a:endParaRPr b="1" i="0" sz="1800" u="none" cap="none" strike="noStrike">
              <a:solidFill>
                <a:srgbClr val="F2F2F2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 rotWithShape="1">
          <a:blip r:embed="rId3">
            <a:alphaModFix/>
          </a:blip>
          <a:srcRect b="0" l="0" r="5740" t="24533"/>
          <a:stretch/>
        </p:blipFill>
        <p:spPr>
          <a:xfrm>
            <a:off x="0" y="6396325"/>
            <a:ext cx="2141350" cy="4616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>
            <a:off x="200000" y="1323925"/>
            <a:ext cx="922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Song Myung"/>
                <a:ea typeface="Song Myung"/>
                <a:cs typeface="Song Myung"/>
                <a:sym typeface="Song Myung"/>
              </a:rPr>
              <a:t>사용자의</a:t>
            </a:r>
            <a:r>
              <a:rPr b="1" lang="ko-KR" sz="25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r>
              <a:rPr b="1" lang="ko-KR" sz="2500">
                <a:solidFill>
                  <a:srgbClr val="F4B081"/>
                </a:solidFill>
                <a:latin typeface="Song Myung"/>
                <a:ea typeface="Song Myung"/>
                <a:cs typeface="Song Myung"/>
                <a:sym typeface="Song Myung"/>
              </a:rPr>
              <a:t>행동패턴</a:t>
            </a:r>
            <a:r>
              <a:rPr b="1" lang="ko-KR" sz="25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r>
              <a:rPr b="1" lang="ko-KR" sz="2500">
                <a:latin typeface="Song Myung"/>
                <a:ea typeface="Song Myung"/>
                <a:cs typeface="Song Myung"/>
                <a:sym typeface="Song Myung"/>
              </a:rPr>
              <a:t>분석을 통해</a:t>
            </a:r>
            <a:r>
              <a:rPr b="1" lang="ko-KR" sz="25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r>
              <a:rPr b="1" lang="ko-KR" sz="2500">
                <a:solidFill>
                  <a:srgbClr val="F4B081"/>
                </a:solidFill>
                <a:latin typeface="Song Myung"/>
                <a:ea typeface="Song Myung"/>
                <a:cs typeface="Song Myung"/>
                <a:sym typeface="Song Myung"/>
              </a:rPr>
              <a:t>상호작용</a:t>
            </a:r>
            <a:r>
              <a:rPr b="1" lang="ko-KR" sz="2500">
                <a:latin typeface="Song Myung"/>
                <a:ea typeface="Song Myung"/>
                <a:cs typeface="Song Myung"/>
                <a:sym typeface="Song Myung"/>
              </a:rPr>
              <a:t>하는</a:t>
            </a:r>
            <a:r>
              <a:rPr b="1" lang="ko-KR" sz="25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r>
              <a:rPr b="1" lang="ko-KR" sz="2500">
                <a:solidFill>
                  <a:srgbClr val="F4B081"/>
                </a:solidFill>
                <a:latin typeface="Song Myung"/>
                <a:ea typeface="Song Myung"/>
                <a:cs typeface="Song Myung"/>
                <a:sym typeface="Song Myung"/>
              </a:rPr>
              <a:t>심리치료</a:t>
            </a:r>
            <a:r>
              <a:rPr b="1" lang="ko-KR" sz="25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 </a:t>
            </a:r>
            <a:r>
              <a:rPr b="1" lang="ko-KR" sz="2500">
                <a:latin typeface="Song Myung"/>
                <a:ea typeface="Song Myung"/>
                <a:cs typeface="Song Myung"/>
                <a:sym typeface="Song Myung"/>
              </a:rPr>
              <a:t>고양이 로봇</a:t>
            </a:r>
            <a:endParaRPr sz="1900"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199993" y="2024552"/>
            <a:ext cx="10422300" cy="3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높아지는 평균 연령에 맞춰 말 상대, 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노인, 환자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심리치료 및 상호작용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1인가구 외로움 달래주는 상호작용 로봇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노인, 환자의 심리불안과 우울증 해소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긴급상황 시 응급전화(행동패턴)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영상처리(CNN / 사람 인식, 트렉킹, 행동패턴 분석)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음성처리(RNN /자연어 처리/명령어 이해, 질문 이해)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4217134" y="6488703"/>
            <a:ext cx="525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1.산업군 / 2.대상 / 3.목적 / 4. 예시/ 5. 사용 기술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9363075" y="63995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ng Myung"/>
              <a:buNone/>
            </a:pPr>
            <a:fld id="{00000000-1234-1234-1234-123412341234}" type="slidenum">
              <a:rPr b="1" lang="ko-KR" sz="14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‹#›</a:t>
            </a:fld>
            <a:endParaRPr b="1" sz="14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0" y="3207"/>
            <a:ext cx="12192000" cy="360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Song Myung"/>
              <a:buNone/>
            </a:pPr>
            <a:r>
              <a:rPr b="1" lang="ko-KR" sz="18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1. 주제 선정 배경 - 현상 파악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214517" y="1159979"/>
            <a:ext cx="4768285" cy="646331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6666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1인 가족 or 노인들의 외로움을 책임지는 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심리치료 로봇 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2123" t="15067"/>
          <a:stretch/>
        </p:blipFill>
        <p:spPr>
          <a:xfrm>
            <a:off x="0" y="6368380"/>
            <a:ext cx="2223425" cy="519600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196" name="Google Shape;196;p28"/>
          <p:cNvSpPr/>
          <p:nvPr/>
        </p:nvSpPr>
        <p:spPr>
          <a:xfrm>
            <a:off x="6920290" y="1133438"/>
            <a:ext cx="5185985" cy="6381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6666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고령화 사회, </a:t>
            </a:r>
            <a:r>
              <a:rPr b="1" lang="ko-KR" sz="20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실버산업</a:t>
            </a: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의 급격한 성장 예상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197" name="Google Shape;19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8892" y="1928552"/>
            <a:ext cx="2343911" cy="13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4517" y="3582352"/>
            <a:ext cx="2223425" cy="1472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09302" y="2206512"/>
            <a:ext cx="4868181" cy="289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/>
          <p:nvPr/>
        </p:nvSpPr>
        <p:spPr>
          <a:xfrm>
            <a:off x="8566146" y="2523386"/>
            <a:ext cx="764500" cy="2514284"/>
          </a:xfrm>
          <a:prstGeom prst="frame">
            <a:avLst>
              <a:gd fmla="val 6116" name="adj1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5561351" y="595109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4517" y="1928552"/>
            <a:ext cx="2268391" cy="13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52785" y="3579960"/>
            <a:ext cx="2330018" cy="150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2927906" y="5521994"/>
            <a:ext cx="7731604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아이보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가족 구성원 / 감정에 반응, 상호작용 / 예약판매 30분내에 완판(300만원)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파로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입원,요양원 환자 / 심리치료 / 미국 FDA 신경치료용 의료기기 승인(2009)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레카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발달장애, 자폐아 / 자율성UP, 감성지능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로베어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거동 불편 환자 / 간병 로봇 / 정부지원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3432537" y="3260104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파로</a:t>
            </a:r>
            <a:endParaRPr/>
          </a:p>
        </p:txBody>
      </p:sp>
      <p:sp>
        <p:nvSpPr>
          <p:cNvPr id="206" name="Google Shape;206;p28"/>
          <p:cNvSpPr txBox="1"/>
          <p:nvPr/>
        </p:nvSpPr>
        <p:spPr>
          <a:xfrm>
            <a:off x="857971" y="3247882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아이보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3247729" y="5051689"/>
            <a:ext cx="59503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레카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956384" y="5067078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로베어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2725850" y="429284"/>
            <a:ext cx="6435169" cy="6381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6666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ng Myung"/>
              <a:buNone/>
            </a:pPr>
            <a:r>
              <a:rPr b="1" lang="ko-KR" sz="24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사용자와 상호작용하는 심리치료 고양이 로봇</a:t>
            </a:r>
            <a:endParaRPr b="1" sz="24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89928" y="3376167"/>
            <a:ext cx="1020734" cy="6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01418" y="2552104"/>
            <a:ext cx="929151" cy="950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idx="12" type="sldNum"/>
          </p:nvPr>
        </p:nvSpPr>
        <p:spPr>
          <a:xfrm>
            <a:off x="9363075" y="63695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ng Myung"/>
              <a:buNone/>
            </a:pPr>
            <a:fld id="{00000000-1234-1234-1234-123412341234}" type="slidenum">
              <a:rPr b="1" lang="ko-KR" sz="14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‹#›</a:t>
            </a:fld>
            <a:endParaRPr b="1" sz="14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17" name="Google Shape;217;p29"/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Song Myung"/>
              <a:buNone/>
            </a:pPr>
            <a:r>
              <a:rPr b="1" lang="ko-KR" sz="18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1. 주제 선정 배경 - 현상 파악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18" name="Google Shape;218;p29"/>
          <p:cNvSpPr/>
          <p:nvPr/>
        </p:nvSpPr>
        <p:spPr>
          <a:xfrm>
            <a:off x="167450" y="564500"/>
            <a:ext cx="3953100" cy="6381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6666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외로움과 현대인의 라이프스타일에 부합하지 않는 반려 동물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219" name="Google Shape;219;p29"/>
          <p:cNvPicPr preferRelativeResize="0"/>
          <p:nvPr/>
        </p:nvPicPr>
        <p:blipFill rotWithShape="1">
          <a:blip r:embed="rId3">
            <a:alphaModFix/>
          </a:blip>
          <a:srcRect b="0" l="0" r="2123" t="15067"/>
          <a:stretch/>
        </p:blipFill>
        <p:spPr>
          <a:xfrm>
            <a:off x="0" y="6338400"/>
            <a:ext cx="2223425" cy="519600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220" name="Google Shape;220;p29"/>
          <p:cNvSpPr/>
          <p:nvPr/>
        </p:nvSpPr>
        <p:spPr>
          <a:xfrm>
            <a:off x="8284291" y="683000"/>
            <a:ext cx="3740383" cy="6381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6666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스피커 등 인공지능에 대한 수요의 증가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221" name="Google Shape;22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50" y="3936524"/>
            <a:ext cx="3953276" cy="107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450" y="5011274"/>
            <a:ext cx="3953275" cy="100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 rotWithShape="1">
          <a:blip r:embed="rId6">
            <a:alphaModFix/>
          </a:blip>
          <a:srcRect b="0" l="0" r="0" t="46581"/>
          <a:stretch/>
        </p:blipFill>
        <p:spPr>
          <a:xfrm>
            <a:off x="167450" y="1415746"/>
            <a:ext cx="3953273" cy="23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29403" y="1582947"/>
            <a:ext cx="3495148" cy="2944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25873" y="1321100"/>
            <a:ext cx="3953272" cy="307101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/>
          <p:nvPr/>
        </p:nvSpPr>
        <p:spPr>
          <a:xfrm>
            <a:off x="4353882" y="646475"/>
            <a:ext cx="3740383" cy="6381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6666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증가하는 유기동물 현황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4353882" y="4987684"/>
            <a:ext cx="712246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현대인은 외롭지만 반려견,묘를 보유할 경제적, 시간적 여유가 없다.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예방접종, 사료, 보험, 물품구입 등의 지출과 책임감의 부재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이러한 이유 등이 유기동물 증가로 이어진다.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하지만 포냥이는 이로부터 자유롭다.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idx="12" type="sldNum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ng Myung"/>
              <a:buNone/>
            </a:pPr>
            <a:fld id="{00000000-1234-1234-1234-123412341234}" type="slidenum">
              <a:rPr b="1" lang="ko-KR" sz="14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‹#›</a:t>
            </a:fld>
            <a:endParaRPr b="1" sz="14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33" name="Google Shape;233;p30"/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Song Myung"/>
              <a:buNone/>
            </a:pPr>
            <a:r>
              <a:rPr b="1" lang="ko-KR" sz="18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1. 주제 선정 - 논문, 기술 동향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167450" y="454400"/>
            <a:ext cx="5760000" cy="5196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6666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이전에 비해 용이해진 </a:t>
            </a:r>
            <a:r>
              <a:rPr lang="ko-KR" sz="1800">
                <a:solidFill>
                  <a:srgbClr val="0B5394"/>
                </a:solidFill>
                <a:latin typeface="Song Myung"/>
                <a:ea typeface="Song Myung"/>
                <a:cs typeface="Song Myung"/>
                <a:sym typeface="Song Myung"/>
              </a:rPr>
              <a:t>자연어 처리</a:t>
            </a:r>
            <a:endParaRPr sz="1800">
              <a:solidFill>
                <a:srgbClr val="0B5394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 rotWithShape="1">
          <a:blip r:embed="rId3">
            <a:alphaModFix/>
          </a:blip>
          <a:srcRect b="0" l="0" r="2123" t="0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236" name="Google Shape;236;p30"/>
          <p:cNvSpPr/>
          <p:nvPr/>
        </p:nvSpPr>
        <p:spPr>
          <a:xfrm>
            <a:off x="6264550" y="454400"/>
            <a:ext cx="5760000" cy="5196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이전에 비해 용이해진 </a:t>
            </a:r>
            <a:r>
              <a:rPr lang="ko-KR" sz="1800">
                <a:solidFill>
                  <a:srgbClr val="0B5394"/>
                </a:solidFill>
                <a:latin typeface="Song Myung"/>
                <a:ea typeface="Song Myung"/>
                <a:cs typeface="Song Myung"/>
                <a:sym typeface="Song Myung"/>
              </a:rPr>
              <a:t>물체 인식</a:t>
            </a:r>
            <a:endParaRPr sz="1800">
              <a:solidFill>
                <a:srgbClr val="0B5394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167450" y="2533950"/>
            <a:ext cx="5760000" cy="10572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4343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ong Myung"/>
              <a:buNone/>
            </a:pPr>
            <a:r>
              <a:rPr lang="ko-KR" sz="1800">
                <a:solidFill>
                  <a:srgbClr val="666666"/>
                </a:solidFill>
                <a:latin typeface="Song Myung"/>
                <a:ea typeface="Song Myung"/>
                <a:cs typeface="Song Myung"/>
                <a:sym typeface="Song Myung"/>
              </a:rPr>
              <a:t>(영화 Matrix의 설명을 입력하고, 주인공을 물었을 때의 대답)</a:t>
            </a:r>
            <a:endParaRPr sz="1800">
              <a:solidFill>
                <a:srgbClr val="666666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PyTorch 기반의 라이브러리 Allen, 한국어에 특화된 Clova API 등을 이용하여 기존보다 빠른 속도, 더 높은 정확성 기대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6264550" y="2533700"/>
            <a:ext cx="5760000" cy="10572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4343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ong Myung"/>
              <a:buNone/>
            </a:pPr>
            <a:r>
              <a:rPr lang="ko-KR" sz="1800">
                <a:solidFill>
                  <a:srgbClr val="666666"/>
                </a:solidFill>
                <a:latin typeface="Song Myung"/>
                <a:ea typeface="Song Myung"/>
                <a:cs typeface="Song Myung"/>
                <a:sym typeface="Song Myung"/>
              </a:rPr>
              <a:t>(최근 많이 사용되고 있는 YOLO)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None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YOLO 모델로 빠른 처리 가능, OpenCV의 Hear Feature-based Cascade Classifiers로 랜드마크 추출 구현 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239" name="Google Shape;23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50" y="1907250"/>
            <a:ext cx="5760000" cy="626688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0" name="Google Shape;24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450" y="974000"/>
            <a:ext cx="5749065" cy="924737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" name="Google Shape;241;p30"/>
          <p:cNvPicPr preferRelativeResize="0"/>
          <p:nvPr/>
        </p:nvPicPr>
        <p:blipFill rotWithShape="1">
          <a:blip r:embed="rId6">
            <a:alphaModFix/>
          </a:blip>
          <a:srcRect b="50184" l="0" r="0" t="0"/>
          <a:stretch/>
        </p:blipFill>
        <p:spPr>
          <a:xfrm>
            <a:off x="6264550" y="973998"/>
            <a:ext cx="5749076" cy="155995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2" name="Google Shape;242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4675" y="3743550"/>
            <a:ext cx="4859467" cy="27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/>
          <p:nvPr/>
        </p:nvSpPr>
        <p:spPr>
          <a:xfrm>
            <a:off x="7154150" y="3743350"/>
            <a:ext cx="2743200" cy="2733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ng Myung"/>
              <a:buNone/>
            </a:pPr>
            <a:r>
              <a:rPr lang="ko-KR" sz="15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Nybble, 기본적인 조작 API 제공  라즈베리파이 기반 IDE 보드 제공</a:t>
            </a:r>
            <a:endParaRPr sz="15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None/>
            </a:pPr>
            <a:r>
              <a:t/>
            </a:r>
            <a:endParaRPr sz="15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ng Myung"/>
              <a:buNone/>
            </a:pPr>
            <a:r>
              <a:rPr lang="ko-KR" sz="15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제작자와 확인 결과 계획 중인 </a:t>
            </a:r>
            <a:br>
              <a:rPr lang="ko-KR" sz="15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</a:br>
            <a:r>
              <a:rPr lang="ko-KR" sz="15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AI 라이브러리 호환 가능</a:t>
            </a:r>
            <a:endParaRPr sz="15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244" name="Google Shape;244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94413" y="5841400"/>
            <a:ext cx="4860000" cy="635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1"/>
          <p:cNvGrpSpPr/>
          <p:nvPr/>
        </p:nvGrpSpPr>
        <p:grpSpPr>
          <a:xfrm>
            <a:off x="5870307" y="3674913"/>
            <a:ext cx="78900" cy="158100"/>
            <a:chOff x="5870307" y="3581725"/>
            <a:chExt cx="78900" cy="158100"/>
          </a:xfrm>
        </p:grpSpPr>
        <p:cxnSp>
          <p:nvCxnSpPr>
            <p:cNvPr id="250" name="Google Shape;250;p31"/>
            <p:cNvCxnSpPr/>
            <p:nvPr/>
          </p:nvCxnSpPr>
          <p:spPr>
            <a:xfrm>
              <a:off x="5870307" y="3581725"/>
              <a:ext cx="78900" cy="78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1" name="Google Shape;251;p31"/>
            <p:cNvCxnSpPr/>
            <p:nvPr/>
          </p:nvCxnSpPr>
          <p:spPr>
            <a:xfrm flipH="1" rot="10800000">
              <a:off x="5870307" y="3660925"/>
              <a:ext cx="78900" cy="78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52" name="Google Shape;252;p31"/>
          <p:cNvGrpSpPr/>
          <p:nvPr/>
        </p:nvGrpSpPr>
        <p:grpSpPr>
          <a:xfrm flipH="1">
            <a:off x="5870307" y="3833013"/>
            <a:ext cx="78900" cy="158100"/>
            <a:chOff x="5870307" y="3739825"/>
            <a:chExt cx="78900" cy="158100"/>
          </a:xfrm>
        </p:grpSpPr>
        <p:cxnSp>
          <p:nvCxnSpPr>
            <p:cNvPr id="253" name="Google Shape;253;p31"/>
            <p:cNvCxnSpPr/>
            <p:nvPr/>
          </p:nvCxnSpPr>
          <p:spPr>
            <a:xfrm>
              <a:off x="5870307" y="3739825"/>
              <a:ext cx="78900" cy="78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4" name="Google Shape;254;p31"/>
            <p:cNvCxnSpPr/>
            <p:nvPr/>
          </p:nvCxnSpPr>
          <p:spPr>
            <a:xfrm flipH="1" rot="10800000">
              <a:off x="5870307" y="3819025"/>
              <a:ext cx="78900" cy="78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55" name="Google Shape;255;p31"/>
          <p:cNvGrpSpPr/>
          <p:nvPr/>
        </p:nvGrpSpPr>
        <p:grpSpPr>
          <a:xfrm>
            <a:off x="6242932" y="3674913"/>
            <a:ext cx="78900" cy="158100"/>
            <a:chOff x="5870307" y="3581725"/>
            <a:chExt cx="78900" cy="158100"/>
          </a:xfrm>
        </p:grpSpPr>
        <p:cxnSp>
          <p:nvCxnSpPr>
            <p:cNvPr id="256" name="Google Shape;256;p31"/>
            <p:cNvCxnSpPr/>
            <p:nvPr/>
          </p:nvCxnSpPr>
          <p:spPr>
            <a:xfrm>
              <a:off x="5870307" y="3581725"/>
              <a:ext cx="78900" cy="78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7" name="Google Shape;257;p31"/>
            <p:cNvCxnSpPr/>
            <p:nvPr/>
          </p:nvCxnSpPr>
          <p:spPr>
            <a:xfrm flipH="1" rot="10800000">
              <a:off x="5870307" y="3660925"/>
              <a:ext cx="78900" cy="78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58" name="Google Shape;258;p31"/>
          <p:cNvGrpSpPr/>
          <p:nvPr/>
        </p:nvGrpSpPr>
        <p:grpSpPr>
          <a:xfrm flipH="1">
            <a:off x="6242932" y="3833013"/>
            <a:ext cx="78900" cy="158100"/>
            <a:chOff x="5870307" y="3739825"/>
            <a:chExt cx="78900" cy="158100"/>
          </a:xfrm>
        </p:grpSpPr>
        <p:cxnSp>
          <p:nvCxnSpPr>
            <p:cNvPr id="259" name="Google Shape;259;p31"/>
            <p:cNvCxnSpPr/>
            <p:nvPr/>
          </p:nvCxnSpPr>
          <p:spPr>
            <a:xfrm>
              <a:off x="5870307" y="3739825"/>
              <a:ext cx="78900" cy="78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0" name="Google Shape;260;p31"/>
            <p:cNvCxnSpPr/>
            <p:nvPr/>
          </p:nvCxnSpPr>
          <p:spPr>
            <a:xfrm flipH="1" rot="10800000">
              <a:off x="5870307" y="3819025"/>
              <a:ext cx="78900" cy="78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61" name="Google Shape;261;p31"/>
          <p:cNvGrpSpPr/>
          <p:nvPr/>
        </p:nvGrpSpPr>
        <p:grpSpPr>
          <a:xfrm flipH="1">
            <a:off x="6056619" y="3833013"/>
            <a:ext cx="78900" cy="158100"/>
            <a:chOff x="5870307" y="3739825"/>
            <a:chExt cx="78900" cy="158100"/>
          </a:xfrm>
        </p:grpSpPr>
        <p:cxnSp>
          <p:nvCxnSpPr>
            <p:cNvPr id="262" name="Google Shape;262;p31"/>
            <p:cNvCxnSpPr/>
            <p:nvPr/>
          </p:nvCxnSpPr>
          <p:spPr>
            <a:xfrm>
              <a:off x="5870307" y="3739825"/>
              <a:ext cx="78900" cy="78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3" name="Google Shape;263;p31"/>
            <p:cNvCxnSpPr/>
            <p:nvPr/>
          </p:nvCxnSpPr>
          <p:spPr>
            <a:xfrm flipH="1" rot="10800000">
              <a:off x="5870307" y="3819025"/>
              <a:ext cx="78900" cy="78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264" name="Google Shape;264;p31"/>
          <p:cNvCxnSpPr/>
          <p:nvPr/>
        </p:nvCxnSpPr>
        <p:spPr>
          <a:xfrm>
            <a:off x="5870288" y="3674900"/>
            <a:ext cx="4515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65" name="Google Shape;265;p31"/>
          <p:cNvGrpSpPr/>
          <p:nvPr/>
        </p:nvGrpSpPr>
        <p:grpSpPr>
          <a:xfrm>
            <a:off x="6056619" y="3674913"/>
            <a:ext cx="78900" cy="158100"/>
            <a:chOff x="5870307" y="3581725"/>
            <a:chExt cx="78900" cy="158100"/>
          </a:xfrm>
        </p:grpSpPr>
        <p:cxnSp>
          <p:nvCxnSpPr>
            <p:cNvPr id="266" name="Google Shape;266;p31"/>
            <p:cNvCxnSpPr/>
            <p:nvPr/>
          </p:nvCxnSpPr>
          <p:spPr>
            <a:xfrm>
              <a:off x="5870307" y="3581725"/>
              <a:ext cx="78900" cy="78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7" name="Google Shape;267;p31"/>
            <p:cNvCxnSpPr/>
            <p:nvPr/>
          </p:nvCxnSpPr>
          <p:spPr>
            <a:xfrm flipH="1" rot="10800000">
              <a:off x="5870307" y="3660925"/>
              <a:ext cx="78900" cy="78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8" name="Google Shape;268;p31"/>
          <p:cNvSpPr txBox="1"/>
          <p:nvPr>
            <p:ph idx="12" type="sldNum"/>
          </p:nvPr>
        </p:nvSpPr>
        <p:spPr>
          <a:xfrm>
            <a:off x="9363075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ng Myung"/>
              <a:buNone/>
            </a:pPr>
            <a:fld id="{00000000-1234-1234-1234-123412341234}" type="slidenum">
              <a:rPr b="1" lang="ko-KR" sz="14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‹#›</a:t>
            </a:fld>
            <a:endParaRPr b="1" sz="14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69" name="Google Shape;269;p31"/>
          <p:cNvSpPr/>
          <p:nvPr/>
        </p:nvSpPr>
        <p:spPr>
          <a:xfrm>
            <a:off x="0" y="-3798"/>
            <a:ext cx="12192000" cy="360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Song Myung"/>
              <a:buNone/>
            </a:pPr>
            <a:r>
              <a:rPr b="1" lang="ko-KR" sz="18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2. 적용 기술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70" name="Google Shape;270;p31"/>
          <p:cNvSpPr/>
          <p:nvPr/>
        </p:nvSpPr>
        <p:spPr>
          <a:xfrm>
            <a:off x="167450" y="683000"/>
            <a:ext cx="11857200" cy="5196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2700">
            <a:solidFill>
              <a:srgbClr val="6666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None/>
            </a:pPr>
            <a:r>
              <a:rPr b="1"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POSCAT 예상 프로세스</a:t>
            </a:r>
            <a:endParaRPr b="1"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271" name="Google Shape;271;p31"/>
          <p:cNvPicPr preferRelativeResize="0"/>
          <p:nvPr/>
        </p:nvPicPr>
        <p:blipFill rotWithShape="1">
          <a:blip r:embed="rId3">
            <a:alphaModFix/>
          </a:blip>
          <a:srcRect b="0" l="0" r="2123" t="0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272" name="Google Shape;272;p31"/>
          <p:cNvSpPr/>
          <p:nvPr/>
        </p:nvSpPr>
        <p:spPr>
          <a:xfrm>
            <a:off x="473288" y="1555713"/>
            <a:ext cx="5397000" cy="45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31"/>
          <p:cNvSpPr/>
          <p:nvPr/>
        </p:nvSpPr>
        <p:spPr>
          <a:xfrm>
            <a:off x="6321821" y="1555713"/>
            <a:ext cx="5397000" cy="455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31"/>
          <p:cNvSpPr/>
          <p:nvPr/>
        </p:nvSpPr>
        <p:spPr>
          <a:xfrm>
            <a:off x="680775" y="4657187"/>
            <a:ext cx="10830600" cy="10386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680775" y="2050475"/>
            <a:ext cx="10830600" cy="2312400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2440550" y="1461838"/>
            <a:ext cx="1462500" cy="469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ng Myung"/>
              <a:buNone/>
            </a:pPr>
            <a:r>
              <a:rPr lang="ko-KR" sz="16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POSCAT</a:t>
            </a:r>
            <a:endParaRPr sz="16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77" name="Google Shape;277;p31"/>
          <p:cNvSpPr/>
          <p:nvPr/>
        </p:nvSpPr>
        <p:spPr>
          <a:xfrm>
            <a:off x="8289075" y="1461838"/>
            <a:ext cx="1462500" cy="469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ng Myung"/>
              <a:buNone/>
            </a:pPr>
            <a:r>
              <a:rPr lang="ko-KR" sz="16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서버</a:t>
            </a:r>
            <a:endParaRPr sz="16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cxnSp>
        <p:nvCxnSpPr>
          <p:cNvPr id="278" name="Google Shape;278;p31"/>
          <p:cNvCxnSpPr/>
          <p:nvPr/>
        </p:nvCxnSpPr>
        <p:spPr>
          <a:xfrm>
            <a:off x="5870288" y="3991125"/>
            <a:ext cx="4515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" name="Google Shape;279;p31"/>
          <p:cNvCxnSpPr/>
          <p:nvPr/>
        </p:nvCxnSpPr>
        <p:spPr>
          <a:xfrm>
            <a:off x="5870288" y="3833000"/>
            <a:ext cx="4515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p31"/>
          <p:cNvSpPr/>
          <p:nvPr/>
        </p:nvSpPr>
        <p:spPr>
          <a:xfrm>
            <a:off x="167350" y="1320225"/>
            <a:ext cx="11857200" cy="4931700"/>
          </a:xfrm>
          <a:prstGeom prst="frame">
            <a:avLst>
              <a:gd fmla="val 0" name="adj1"/>
            </a:avLst>
          </a:prstGeom>
          <a:solidFill>
            <a:schemeClr val="accent1"/>
          </a:solidFill>
          <a:ln cap="flat" cmpd="sng" w="19050">
            <a:solidFill>
              <a:srgbClr val="9999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824900" y="2188138"/>
            <a:ext cx="4693800" cy="7164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None/>
            </a:pPr>
            <a:r>
              <a:rPr lang="ko-KR" sz="17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마이크</a:t>
            </a:r>
            <a:endParaRPr sz="17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9227625" y="2188150"/>
            <a:ext cx="2139600" cy="7164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None/>
            </a:pPr>
            <a:r>
              <a:rPr lang="ko-KR" sz="17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GIGA Genie AI Makers</a:t>
            </a:r>
            <a:endParaRPr sz="17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824900" y="3474788"/>
            <a:ext cx="4693800" cy="716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None/>
            </a:pPr>
            <a:r>
              <a:rPr lang="ko-KR" sz="17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카메라</a:t>
            </a:r>
            <a:endParaRPr sz="17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9227625" y="3474825"/>
            <a:ext cx="2139600" cy="716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None/>
            </a:pPr>
            <a:r>
              <a:rPr lang="ko-KR" sz="17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OPENCV</a:t>
            </a:r>
            <a:endParaRPr sz="17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824900" y="4822125"/>
            <a:ext cx="2139600" cy="7164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None/>
            </a:pPr>
            <a:r>
              <a:rPr lang="ko-KR" sz="17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SERVO</a:t>
            </a:r>
            <a:endParaRPr sz="17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6673425" y="4822138"/>
            <a:ext cx="4693800" cy="7164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None/>
            </a:pPr>
            <a:r>
              <a:rPr lang="ko-KR" sz="17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Python</a:t>
            </a:r>
            <a:endParaRPr sz="17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3379100" y="4822125"/>
            <a:ext cx="2139600" cy="7164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None/>
            </a:pPr>
            <a:r>
              <a:rPr lang="ko-KR" sz="17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NyBoard</a:t>
            </a:r>
            <a:endParaRPr sz="17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None/>
            </a:pPr>
            <a:r>
              <a:rPr lang="ko-KR" sz="17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(Raspberry Pi)</a:t>
            </a:r>
            <a:endParaRPr sz="17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6673425" y="2188150"/>
            <a:ext cx="2139600" cy="7164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None/>
            </a:pPr>
            <a:r>
              <a:rPr lang="ko-KR" sz="17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Clova Speech API</a:t>
            </a:r>
            <a:endParaRPr sz="17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6611775" y="3474825"/>
            <a:ext cx="2139600" cy="716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None/>
            </a:pPr>
            <a:r>
              <a:rPr lang="ko-KR" sz="17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Hear Feature-based Cascade Classifiers</a:t>
            </a:r>
            <a:endParaRPr sz="17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90" name="Google Shape;290;p31"/>
          <p:cNvSpPr txBox="1"/>
          <p:nvPr/>
        </p:nvSpPr>
        <p:spPr>
          <a:xfrm>
            <a:off x="5701875" y="3384475"/>
            <a:ext cx="7884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None/>
            </a:pPr>
            <a:r>
              <a:rPr lang="ko-KR" sz="15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Socket</a:t>
            </a:r>
            <a:endParaRPr sz="15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/>
          <p:nvPr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Song Myung"/>
              <a:buNone/>
            </a:pPr>
            <a:r>
              <a:rPr b="1" lang="ko-KR" sz="18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3. 프로젝트 소개</a:t>
            </a:r>
            <a:endParaRPr b="1" sz="1800">
              <a:solidFill>
                <a:srgbClr val="F2F2F2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296" name="Google Shape;296;p32"/>
          <p:cNvPicPr preferRelativeResize="0"/>
          <p:nvPr/>
        </p:nvPicPr>
        <p:blipFill rotWithShape="1">
          <a:blip r:embed="rId3">
            <a:alphaModFix/>
          </a:blip>
          <a:srcRect b="0" l="0" r="2123" t="0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297" name="Google Shape;297;p32"/>
          <p:cNvSpPr txBox="1"/>
          <p:nvPr/>
        </p:nvSpPr>
        <p:spPr>
          <a:xfrm>
            <a:off x="1573887" y="581242"/>
            <a:ext cx="25442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베이스</a:t>
            </a:r>
            <a:endParaRPr b="1"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6827675" y="3993875"/>
            <a:ext cx="4644600" cy="21642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"/>
          <p:cNvSpPr txBox="1"/>
          <p:nvPr/>
        </p:nvSpPr>
        <p:spPr>
          <a:xfrm>
            <a:off x="424250" y="4126775"/>
            <a:ext cx="54036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Char char="❏"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다양한 행동 묘사 가능한 관절 H/W</a:t>
            </a:r>
            <a:endParaRPr>
              <a:latin typeface="Song Myung"/>
              <a:ea typeface="Song Myung"/>
              <a:cs typeface="Song Myung"/>
              <a:sym typeface="Song Myung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Char char="❏"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Raspberry Pi에 NyBoard Mount 시 </a:t>
            </a:r>
            <a:b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</a:b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기본적인 행동 </a:t>
            </a: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(걷기, 앉기, 웅크리기)</a:t>
            </a: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 API 지원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ng Myung"/>
              <a:buChar char="❏"/>
            </a:pPr>
            <a:r>
              <a:rPr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AI Library Programmable</a:t>
            </a:r>
            <a:endParaRPr sz="18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cxnSp>
        <p:nvCxnSpPr>
          <p:cNvPr id="300" name="Google Shape;300;p32"/>
          <p:cNvCxnSpPr/>
          <p:nvPr/>
        </p:nvCxnSpPr>
        <p:spPr>
          <a:xfrm>
            <a:off x="6096007" y="828911"/>
            <a:ext cx="0" cy="5200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1" name="Google Shape;301;p32"/>
          <p:cNvSpPr txBox="1"/>
          <p:nvPr/>
        </p:nvSpPr>
        <p:spPr>
          <a:xfrm>
            <a:off x="8439747" y="581267"/>
            <a:ext cx="14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구현 계획</a:t>
            </a:r>
            <a:endParaRPr b="1"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02" name="Google Shape;302;p32"/>
          <p:cNvSpPr txBox="1"/>
          <p:nvPr>
            <p:ph idx="12" type="sldNum"/>
          </p:nvPr>
        </p:nvSpPr>
        <p:spPr>
          <a:xfrm>
            <a:off x="9886800" y="63695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ng Myung"/>
              <a:buNone/>
            </a:pPr>
            <a:fld id="{00000000-1234-1234-1234-123412341234}" type="slidenum">
              <a:rPr b="1" lang="ko-KR" sz="14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‹#›</a:t>
            </a:fld>
            <a:endParaRPr b="1" sz="14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8358875" y="4502825"/>
            <a:ext cx="1582200" cy="1146300"/>
          </a:xfrm>
          <a:prstGeom prst="snip1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Song Myung"/>
                <a:ea typeface="Song Myung"/>
                <a:cs typeface="Song Myung"/>
                <a:sym typeface="Song Myung"/>
              </a:rPr>
              <a:t>Raspberry Pi</a:t>
            </a:r>
            <a:endParaRPr b="1" sz="1800"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7045775" y="4904525"/>
            <a:ext cx="971400" cy="475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Song Myung"/>
                <a:ea typeface="Song Myung"/>
                <a:cs typeface="Song Myung"/>
                <a:sym typeface="Song Myung"/>
              </a:rPr>
              <a:t>Pi Cam</a:t>
            </a:r>
            <a:endParaRPr b="1" sz="1800">
              <a:latin typeface="Song Myung"/>
              <a:ea typeface="Song Myung"/>
              <a:cs typeface="Song Myung"/>
              <a:sym typeface="Song Myung"/>
            </a:endParaRPr>
          </a:p>
        </p:txBody>
      </p:sp>
      <p:cxnSp>
        <p:nvCxnSpPr>
          <p:cNvPr id="305" name="Google Shape;305;p32"/>
          <p:cNvCxnSpPr>
            <a:stCxn id="304" idx="3"/>
            <a:endCxn id="303" idx="1"/>
          </p:cNvCxnSpPr>
          <p:nvPr/>
        </p:nvCxnSpPr>
        <p:spPr>
          <a:xfrm>
            <a:off x="8017175" y="5142425"/>
            <a:ext cx="1132800" cy="506700"/>
          </a:xfrm>
          <a:prstGeom prst="bentConnector4">
            <a:avLst>
              <a:gd fmla="val 15082" name="adj1"/>
              <a:gd fmla="val 146995" name="adj2"/>
            </a:avLst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32"/>
          <p:cNvSpPr/>
          <p:nvPr/>
        </p:nvSpPr>
        <p:spPr>
          <a:xfrm>
            <a:off x="10282775" y="4904525"/>
            <a:ext cx="971400" cy="475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Song Myung"/>
                <a:ea typeface="Song Myung"/>
                <a:cs typeface="Song Myung"/>
                <a:sym typeface="Song Myung"/>
              </a:rPr>
              <a:t>Mic</a:t>
            </a:r>
            <a:endParaRPr b="1" sz="1800">
              <a:latin typeface="Song Myung"/>
              <a:ea typeface="Song Myung"/>
              <a:cs typeface="Song Myung"/>
              <a:sym typeface="Song Myung"/>
            </a:endParaRPr>
          </a:p>
        </p:txBody>
      </p:sp>
      <p:cxnSp>
        <p:nvCxnSpPr>
          <p:cNvPr id="307" name="Google Shape;307;p32"/>
          <p:cNvCxnSpPr>
            <a:stCxn id="306" idx="1"/>
            <a:endCxn id="303" idx="3"/>
          </p:cNvCxnSpPr>
          <p:nvPr/>
        </p:nvCxnSpPr>
        <p:spPr>
          <a:xfrm rot="10800000">
            <a:off x="9149975" y="4502825"/>
            <a:ext cx="1132800" cy="639600"/>
          </a:xfrm>
          <a:prstGeom prst="bentConnector4">
            <a:avLst>
              <a:gd fmla="val 15082" name="adj1"/>
              <a:gd fmla="val 137230" name="adj2"/>
            </a:avLst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32"/>
          <p:cNvSpPr txBox="1"/>
          <p:nvPr/>
        </p:nvSpPr>
        <p:spPr>
          <a:xfrm>
            <a:off x="8087700" y="3588788"/>
            <a:ext cx="212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Song Myung"/>
                <a:ea typeface="Song Myung"/>
                <a:cs typeface="Song Myung"/>
                <a:sym typeface="Song Myung"/>
              </a:rPr>
              <a:t>NyBoard</a:t>
            </a:r>
            <a:endParaRPr b="1" sz="1800"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6827675" y="1299475"/>
            <a:ext cx="2124600" cy="1839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Song Myung"/>
                <a:ea typeface="Song Myung"/>
                <a:cs typeface="Song Myung"/>
                <a:sym typeface="Song Myung"/>
              </a:rPr>
              <a:t>영상 처리</a:t>
            </a:r>
            <a:endParaRPr b="1" sz="1800"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Song Myung"/>
                <a:ea typeface="Song Myung"/>
                <a:cs typeface="Song Myung"/>
                <a:sym typeface="Song Myung"/>
              </a:rPr>
              <a:t>물체 인식</a:t>
            </a:r>
            <a:endParaRPr sz="1600"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Song Myung"/>
                <a:ea typeface="Song Myung"/>
                <a:cs typeface="Song Myung"/>
                <a:sym typeface="Song Myung"/>
              </a:rPr>
              <a:t>얼굴 인식</a:t>
            </a:r>
            <a:endParaRPr sz="1600"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Song Myung"/>
                <a:ea typeface="Song Myung"/>
                <a:cs typeface="Song Myung"/>
                <a:sym typeface="Song Myung"/>
              </a:rPr>
              <a:t>자연어 처리</a:t>
            </a:r>
            <a:endParaRPr sz="1600"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9347675" y="1299475"/>
            <a:ext cx="2124600" cy="1839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Song Myung"/>
                <a:ea typeface="Song Myung"/>
                <a:cs typeface="Song Myung"/>
                <a:sym typeface="Song Myung"/>
              </a:rPr>
              <a:t>심리 치료</a:t>
            </a:r>
            <a:endParaRPr b="1" sz="1800"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6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베이스 API통한 애교</a:t>
            </a:r>
            <a:endParaRPr sz="16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키워드 반복시 위기 문자</a:t>
            </a:r>
            <a:endParaRPr sz="16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cxnSp>
        <p:nvCxnSpPr>
          <p:cNvPr id="311" name="Google Shape;311;p32"/>
          <p:cNvCxnSpPr>
            <a:stCxn id="309" idx="3"/>
            <a:endCxn id="310" idx="1"/>
          </p:cNvCxnSpPr>
          <p:nvPr/>
        </p:nvCxnSpPr>
        <p:spPr>
          <a:xfrm>
            <a:off x="8952275" y="2219125"/>
            <a:ext cx="3954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32"/>
          <p:cNvCxnSpPr>
            <a:stCxn id="298" idx="1"/>
            <a:endCxn id="309" idx="2"/>
          </p:cNvCxnSpPr>
          <p:nvPr/>
        </p:nvCxnSpPr>
        <p:spPr>
          <a:xfrm flipH="1" rot="10800000">
            <a:off x="6827675" y="3138875"/>
            <a:ext cx="1062300" cy="1937100"/>
          </a:xfrm>
          <a:prstGeom prst="curvedConnector4">
            <a:avLst>
              <a:gd fmla="val -22416" name="adj1"/>
              <a:gd fmla="val 77934" name="adj2"/>
            </a:avLst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32"/>
          <p:cNvCxnSpPr>
            <a:stCxn id="310" idx="2"/>
            <a:endCxn id="298" idx="3"/>
          </p:cNvCxnSpPr>
          <p:nvPr/>
        </p:nvCxnSpPr>
        <p:spPr>
          <a:xfrm flipH="1" rot="-5400000">
            <a:off x="9972575" y="3576175"/>
            <a:ext cx="1937100" cy="1062300"/>
          </a:xfrm>
          <a:prstGeom prst="curvedConnector4">
            <a:avLst>
              <a:gd fmla="val 22072" name="adj1"/>
              <a:gd fmla="val 122416" name="adj2"/>
            </a:avLst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4" name="Google Shape;3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838" y="1102974"/>
            <a:ext cx="3830373" cy="287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/>
          <p:nvPr>
            <p:ph idx="12" type="sldNum"/>
          </p:nvPr>
        </p:nvSpPr>
        <p:spPr>
          <a:xfrm>
            <a:off x="9363075" y="63695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ng Myung"/>
              <a:buNone/>
            </a:pPr>
            <a:fld id="{00000000-1234-1234-1234-123412341234}" type="slidenum">
              <a:rPr b="1" lang="ko-KR" sz="14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‹#›</a:t>
            </a:fld>
            <a:endParaRPr b="1" sz="14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A319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Song Myung"/>
              <a:buNone/>
            </a:pPr>
            <a:r>
              <a:rPr b="1" lang="ko-KR" sz="1800">
                <a:solidFill>
                  <a:srgbClr val="F2F2F2"/>
                </a:solidFill>
                <a:latin typeface="Song Myung"/>
                <a:ea typeface="Song Myung"/>
                <a:cs typeface="Song Myung"/>
                <a:sym typeface="Song Myung"/>
              </a:rPr>
              <a:t>3. 프로젝트 소개</a:t>
            </a:r>
            <a:endParaRPr b="1" sz="1800">
              <a:solidFill>
                <a:srgbClr val="F2F2F2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321" name="Google Shape;321;p33"/>
          <p:cNvPicPr preferRelativeResize="0"/>
          <p:nvPr/>
        </p:nvPicPr>
        <p:blipFill rotWithShape="1">
          <a:blip r:embed="rId3">
            <a:alphaModFix/>
          </a:blip>
          <a:srcRect b="0" l="0" r="2123" t="0"/>
          <a:stretch/>
        </p:blipFill>
        <p:spPr>
          <a:xfrm>
            <a:off x="0" y="6246225"/>
            <a:ext cx="2223425" cy="611775"/>
          </a:xfrm>
          <a:prstGeom prst="rect">
            <a:avLst/>
          </a:prstGeom>
          <a:solidFill>
            <a:srgbClr val="A3195C"/>
          </a:solidFill>
          <a:ln>
            <a:noFill/>
          </a:ln>
        </p:spPr>
      </p:pic>
      <p:sp>
        <p:nvSpPr>
          <p:cNvPr id="322" name="Google Shape;322;p33"/>
          <p:cNvSpPr/>
          <p:nvPr/>
        </p:nvSpPr>
        <p:spPr>
          <a:xfrm>
            <a:off x="167450" y="4471725"/>
            <a:ext cx="11846100" cy="1358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ng Myung"/>
              <a:buNone/>
            </a:pPr>
            <a:r>
              <a:rPr lang="ko-KR" sz="1600">
                <a:solidFill>
                  <a:schemeClr val="dk1"/>
                </a:solidFill>
                <a:highlight>
                  <a:srgbClr val="F3F3F3"/>
                </a:highlight>
                <a:latin typeface="Song Myung"/>
                <a:ea typeface="Song Myung"/>
                <a:cs typeface="Song Myung"/>
                <a:sym typeface="Song Myung"/>
              </a:rPr>
              <a:t>Nybble 조립식 로봇을 기반으로, 입력으로 주어지는 영상의 다른 동물을 따라하는 기능과 (OpenCV 라이브러리를 통해 관절 및 랜드 마크 추적 -&gt; 해당 되는 파츠에 신호) 더불어 Clova API, OpenCV 모델을 사용한 </a:t>
            </a:r>
            <a:r>
              <a:rPr lang="ko-KR" sz="1600">
                <a:solidFill>
                  <a:srgbClr val="A61C00"/>
                </a:solidFill>
                <a:highlight>
                  <a:srgbClr val="F3F3F3"/>
                </a:highlight>
                <a:latin typeface="Song Myung"/>
                <a:ea typeface="Song Myung"/>
                <a:cs typeface="Song Myung"/>
                <a:sym typeface="Song Myung"/>
              </a:rPr>
              <a:t>자연어 처리</a:t>
            </a:r>
            <a:r>
              <a:rPr lang="ko-KR" sz="1600">
                <a:solidFill>
                  <a:schemeClr val="dk1"/>
                </a:solidFill>
                <a:highlight>
                  <a:srgbClr val="F3F3F3"/>
                </a:highlight>
                <a:latin typeface="Song Myung"/>
                <a:ea typeface="Song Myung"/>
                <a:cs typeface="Song Myung"/>
                <a:sym typeface="Song Myung"/>
              </a:rPr>
              <a:t>, </a:t>
            </a:r>
            <a:r>
              <a:rPr lang="ko-KR" sz="1600">
                <a:solidFill>
                  <a:srgbClr val="A61C00"/>
                </a:solidFill>
                <a:highlight>
                  <a:srgbClr val="F3F3F3"/>
                </a:highlight>
                <a:latin typeface="Song Myung"/>
                <a:ea typeface="Song Myung"/>
                <a:cs typeface="Song Myung"/>
                <a:sym typeface="Song Myung"/>
              </a:rPr>
              <a:t>사물 인식, 얼굴 인식</a:t>
            </a:r>
            <a:r>
              <a:rPr lang="ko-KR" sz="1600">
                <a:solidFill>
                  <a:schemeClr val="dk1"/>
                </a:solidFill>
                <a:highlight>
                  <a:srgbClr val="F3F3F3"/>
                </a:highlight>
                <a:latin typeface="Song Myung"/>
                <a:ea typeface="Song Myung"/>
                <a:cs typeface="Song Myung"/>
                <a:sym typeface="Song Myung"/>
              </a:rPr>
              <a:t>을 구현.</a:t>
            </a:r>
            <a:endParaRPr sz="1600">
              <a:solidFill>
                <a:schemeClr val="dk1"/>
              </a:solidFill>
              <a:highlight>
                <a:srgbClr val="F3F3F3"/>
              </a:highlight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3F3F3"/>
              </a:highlight>
              <a:latin typeface="Song Myung"/>
              <a:ea typeface="Song Myung"/>
              <a:cs typeface="Song Myung"/>
              <a:sym typeface="Song Myung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ng Myung"/>
              <a:buNone/>
            </a:pPr>
            <a:r>
              <a:rPr lang="ko-KR" sz="1600">
                <a:solidFill>
                  <a:schemeClr val="dk1"/>
                </a:solidFill>
                <a:highlight>
                  <a:srgbClr val="F3F3F3"/>
                </a:highlight>
                <a:latin typeface="Song Myung"/>
                <a:ea typeface="Song Myung"/>
                <a:cs typeface="Song Myung"/>
                <a:sym typeface="Song Myung"/>
              </a:rPr>
              <a:t>단순한 AI 스피커가 아닌 동물의 형태를 띄고, 스스로 움직이면서 주인이 특정 키워드를 반복하면 긴급 메시지를 보내는 등 좀 더 적극적이고, 친밀한 대상으로서 심리 치료가 필요하지만, 여건이 맞지 않는 현대인들을 위한 가젯</a:t>
            </a:r>
            <a:endParaRPr sz="1600">
              <a:solidFill>
                <a:schemeClr val="dk1"/>
              </a:solidFill>
              <a:highlight>
                <a:srgbClr val="F3F3F3"/>
              </a:highlight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323" name="Google Shape;32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9688" y="512400"/>
            <a:ext cx="5355896" cy="38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3583" y="1653862"/>
            <a:ext cx="122872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02051" y="2109969"/>
            <a:ext cx="2375963" cy="6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167450" y="5830125"/>
            <a:ext cx="92394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7"/>
              </a:rPr>
              <a:t>https://www.indiegogo.com/projects/nybble-world-s-cutest-open-source-robotic-kitten#/</a:t>
            </a:r>
            <a:endParaRPr sz="1100">
              <a:solidFill>
                <a:srgbClr val="999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t/>
            </a:r>
            <a:endParaRPr sz="1100">
              <a:solidFill>
                <a:srgbClr val="999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7" name="Google Shape;327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20791" y="463138"/>
            <a:ext cx="1965634" cy="1472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41153" y="2984814"/>
            <a:ext cx="2024715" cy="1220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278014" y="3352671"/>
            <a:ext cx="1813234" cy="528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